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89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7" r:id="rId17"/>
    <p:sldId id="276" r:id="rId18"/>
    <p:sldId id="277" r:id="rId19"/>
    <p:sldId id="278" r:id="rId20"/>
    <p:sldId id="280" r:id="rId21"/>
    <p:sldId id="272" r:id="rId22"/>
    <p:sldId id="274" r:id="rId23"/>
    <p:sldId id="281" r:id="rId24"/>
    <p:sldId id="275" r:id="rId25"/>
    <p:sldId id="284" r:id="rId26"/>
    <p:sldId id="282" r:id="rId27"/>
    <p:sldId id="283" r:id="rId28"/>
    <p:sldId id="288" r:id="rId29"/>
    <p:sldId id="286" r:id="rId3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ACFAB62-09BE-4B06-8A5E-9010DC1C3479}">
          <p14:sldIdLst>
            <p14:sldId id="256"/>
            <p14:sldId id="257"/>
            <p14:sldId id="258"/>
            <p14:sldId id="259"/>
            <p14:sldId id="262"/>
            <p14:sldId id="263"/>
            <p14:sldId id="264"/>
            <p14:sldId id="289"/>
            <p14:sldId id="265"/>
            <p14:sldId id="266"/>
            <p14:sldId id="267"/>
          </p14:sldIdLst>
        </p14:section>
        <p14:section name="Untitled Section" id="{070E1B8D-AF19-4E07-8E3F-E8C5AAF70924}">
          <p14:sldIdLst>
            <p14:sldId id="268"/>
            <p14:sldId id="269"/>
            <p14:sldId id="270"/>
            <p14:sldId id="271"/>
            <p14:sldId id="287"/>
            <p14:sldId id="276"/>
            <p14:sldId id="277"/>
            <p14:sldId id="278"/>
            <p14:sldId id="280"/>
            <p14:sldId id="272"/>
            <p14:sldId id="274"/>
            <p14:sldId id="281"/>
            <p14:sldId id="275"/>
            <p14:sldId id="284"/>
            <p14:sldId id="282"/>
            <p14:sldId id="283"/>
            <p14:sldId id="288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2154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telside (fremside) Ø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4AA1-13D9-4173-8296-BD64054E36C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1268760"/>
            <a:ext cx="6203032" cy="1008112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nb-NO" dirty="0" smtClean="0"/>
              <a:t>Klikk for å redigere ØF hovedtittel</a:t>
            </a:r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331640" y="2420888"/>
            <a:ext cx="5328592" cy="1080000"/>
          </a:xfrm>
        </p:spPr>
        <p:txBody>
          <a:bodyPr wrap="square">
            <a:normAutofit/>
          </a:bodyPr>
          <a:lstStyle>
            <a:lvl1pPr marL="0" indent="0" algn="l">
              <a:buFont typeface="Arial" pitchFamily="34" charset="0"/>
              <a:buNone/>
              <a:defRPr sz="2000" baseline="0"/>
            </a:lvl1pPr>
            <a:lvl2pPr>
              <a:buNone/>
              <a:defRPr sz="2400"/>
            </a:lvl2pPr>
          </a:lstStyle>
          <a:p>
            <a:pPr lvl="0"/>
            <a:r>
              <a:rPr lang="nb-NO" dirty="0" smtClean="0"/>
              <a:t>Klikk for å legge til ØF undertittel</a:t>
            </a:r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2" hasCustomPrompt="1"/>
          </p:nvPr>
        </p:nvSpPr>
        <p:spPr>
          <a:xfrm>
            <a:off x="1331144" y="3501008"/>
            <a:ext cx="3744912" cy="360362"/>
          </a:xfrm>
        </p:spPr>
        <p:txBody>
          <a:bodyPr>
            <a:normAutofit/>
          </a:bodyPr>
          <a:lstStyle>
            <a:lvl1pPr algn="l">
              <a:buNone/>
              <a:defRPr sz="1400" b="1" baseline="0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dirty="0" smtClean="0"/>
              <a:t>Klikk for å legge inn navn på foredragsholder</a:t>
            </a:r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64497"/>
          </a:xfrm>
        </p:spPr>
        <p:txBody>
          <a:bodyPr/>
          <a:lstStyle>
            <a:lvl1pPr>
              <a:lnSpc>
                <a:spcPts val="3000"/>
              </a:lnSpc>
              <a:defRPr sz="2200"/>
            </a:lvl1pPr>
            <a:lvl2pPr>
              <a:lnSpc>
                <a:spcPts val="3000"/>
              </a:lnSpc>
              <a:defRPr sz="2000"/>
            </a:lvl2pPr>
            <a:lvl3pPr>
              <a:lnSpc>
                <a:spcPts val="3000"/>
              </a:lnSpc>
              <a:defRPr sz="2000"/>
            </a:lvl3pPr>
            <a:lvl4pPr>
              <a:lnSpc>
                <a:spcPts val="3000"/>
              </a:lnSpc>
              <a:defRPr/>
            </a:lvl4pPr>
            <a:lvl5pPr>
              <a:lnSpc>
                <a:spcPts val="3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4AA1-13D9-4173-8296-BD64054E36C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27CEF0-105B-4C1C-B2F4-CB856EA67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3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4AA1-13D9-4173-8296-BD64054E36C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27CEF0-105B-4C1C-B2F4-CB856EA67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4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05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58052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44AA1-13D9-4173-8296-BD64054E36CA}" type="datetimeFigureOut">
              <a:rPr lang="en-US" smtClean="0"/>
              <a:t>2/2/2015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Hvordan</a:t>
            </a:r>
            <a:r>
              <a:rPr lang="en-US" dirty="0" smtClean="0"/>
              <a:t> </a:t>
            </a:r>
            <a:r>
              <a:rPr lang="en-US" dirty="0" err="1" smtClean="0"/>
              <a:t>lærer</a:t>
            </a:r>
            <a:r>
              <a:rPr lang="en-US" dirty="0" smtClean="0"/>
              <a:t> </a:t>
            </a:r>
            <a:r>
              <a:rPr lang="en-US" dirty="0" err="1" smtClean="0"/>
              <a:t>bønder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 Oppland?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b="1" dirty="0" err="1" smtClean="0"/>
              <a:t>Bjørnar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Sæther</a:t>
            </a:r>
            <a:endParaRPr lang="en-US" sz="2800" b="1" dirty="0" smtClean="0"/>
          </a:p>
          <a:p>
            <a:r>
              <a:rPr lang="en-US" sz="2800" b="1" dirty="0" err="1" smtClean="0"/>
              <a:t>Østlandsforskning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Universitetet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</a:t>
            </a:r>
            <a:r>
              <a:rPr lang="en-US" sz="2800" b="1" dirty="0" smtClean="0"/>
              <a:t> Oslo</a:t>
            </a:r>
          </a:p>
          <a:p>
            <a:r>
              <a:rPr lang="en-US" sz="2800" b="1" dirty="0" err="1" smtClean="0"/>
              <a:t>Landbrukshelg</a:t>
            </a:r>
            <a:r>
              <a:rPr lang="en-US" sz="2800" b="1" dirty="0" smtClean="0"/>
              <a:t> – </a:t>
            </a:r>
            <a:r>
              <a:rPr lang="en-US" sz="2800" b="1" dirty="0" err="1" smtClean="0"/>
              <a:t>Øyer</a:t>
            </a:r>
            <a:r>
              <a:rPr lang="en-US" sz="2800" b="1" dirty="0" smtClean="0"/>
              <a:t> 31.januar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5931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Kompenserende</a:t>
            </a:r>
            <a:r>
              <a:rPr lang="en-US" dirty="0" smtClean="0"/>
              <a:t> </a:t>
            </a:r>
            <a:r>
              <a:rPr lang="en-US" dirty="0" err="1" smtClean="0"/>
              <a:t>strategier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Enkelte</a:t>
            </a:r>
            <a:r>
              <a:rPr lang="en-US" sz="2400" dirty="0" smtClean="0"/>
              <a:t> </a:t>
            </a:r>
            <a:r>
              <a:rPr lang="en-US" sz="2400" dirty="0" err="1" smtClean="0"/>
              <a:t>melkeprodusenter</a:t>
            </a:r>
            <a:r>
              <a:rPr lang="en-US" sz="2400" dirty="0" smtClean="0"/>
              <a:t> </a:t>
            </a:r>
            <a:r>
              <a:rPr lang="en-US" sz="2400" dirty="0" err="1" smtClean="0"/>
              <a:t>kan</a:t>
            </a:r>
            <a:r>
              <a:rPr lang="en-US" sz="2400" dirty="0" smtClean="0"/>
              <a:t> </a:t>
            </a:r>
            <a:r>
              <a:rPr lang="en-US" sz="2400" dirty="0" err="1" smtClean="0"/>
              <a:t>nå</a:t>
            </a:r>
            <a:r>
              <a:rPr lang="en-US" sz="2400" dirty="0" smtClean="0"/>
              <a:t> </a:t>
            </a:r>
            <a:r>
              <a:rPr lang="en-US" sz="2400" dirty="0" err="1" smtClean="0"/>
              <a:t>gode</a:t>
            </a:r>
            <a:r>
              <a:rPr lang="en-US" sz="2400" dirty="0" smtClean="0"/>
              <a:t> </a:t>
            </a:r>
            <a:r>
              <a:rPr lang="en-US" sz="2400" dirty="0" err="1" smtClean="0"/>
              <a:t>resultater</a:t>
            </a:r>
            <a:r>
              <a:rPr lang="en-US" sz="2400" dirty="0" smtClean="0"/>
              <a:t> </a:t>
            </a:r>
            <a:r>
              <a:rPr lang="en-US" sz="2400" dirty="0" err="1" smtClean="0"/>
              <a:t>uten</a:t>
            </a:r>
            <a:r>
              <a:rPr lang="en-US" sz="2400" dirty="0" smtClean="0"/>
              <a:t> </a:t>
            </a:r>
            <a:r>
              <a:rPr lang="en-US" sz="2400" dirty="0" err="1" smtClean="0"/>
              <a:t>grunnleggende</a:t>
            </a:r>
            <a:r>
              <a:rPr lang="en-US" sz="2400" dirty="0" smtClean="0"/>
              <a:t> </a:t>
            </a:r>
            <a:r>
              <a:rPr lang="en-US" sz="2400" dirty="0" err="1" smtClean="0"/>
              <a:t>landbruksutdanning</a:t>
            </a:r>
            <a:endParaRPr lang="en-US" sz="2400" dirty="0" smtClean="0"/>
          </a:p>
          <a:p>
            <a:r>
              <a:rPr lang="en-US" sz="2400" dirty="0" smtClean="0"/>
              <a:t>De </a:t>
            </a:r>
            <a:r>
              <a:rPr lang="en-US" sz="2400" dirty="0" err="1" smtClean="0"/>
              <a:t>har</a:t>
            </a:r>
            <a:r>
              <a:rPr lang="en-US" sz="2400" dirty="0" smtClean="0"/>
              <a:t> en </a:t>
            </a:r>
            <a:r>
              <a:rPr lang="en-US" sz="2400" dirty="0" err="1" smtClean="0"/>
              <a:t>annen</a:t>
            </a:r>
            <a:r>
              <a:rPr lang="en-US" sz="2400" dirty="0" smtClean="0"/>
              <a:t> </a:t>
            </a:r>
            <a:r>
              <a:rPr lang="en-US" sz="2400" dirty="0" err="1" smtClean="0"/>
              <a:t>utdanningsbakgrunn</a:t>
            </a:r>
            <a:r>
              <a:rPr lang="en-US" sz="2400" dirty="0" smtClean="0"/>
              <a:t> </a:t>
            </a:r>
            <a:r>
              <a:rPr lang="en-US" sz="2400" dirty="0" err="1" smtClean="0"/>
              <a:t>som</a:t>
            </a:r>
            <a:r>
              <a:rPr lang="en-US" sz="2400" dirty="0" smtClean="0"/>
              <a:t> </a:t>
            </a:r>
            <a:r>
              <a:rPr lang="en-US" sz="2400" dirty="0" err="1" smtClean="0"/>
              <a:t>f.eks</a:t>
            </a:r>
            <a:r>
              <a:rPr lang="en-US" sz="2400" dirty="0" smtClean="0"/>
              <a:t> </a:t>
            </a:r>
            <a:r>
              <a:rPr lang="en-US" sz="2400" dirty="0" err="1" smtClean="0"/>
              <a:t>tømrer</a:t>
            </a:r>
            <a:r>
              <a:rPr lang="en-US" sz="2400" dirty="0" smtClean="0"/>
              <a:t>, </a:t>
            </a:r>
            <a:r>
              <a:rPr lang="en-US" sz="2400" dirty="0" err="1" smtClean="0"/>
              <a:t>ingeniør</a:t>
            </a:r>
            <a:r>
              <a:rPr lang="en-US" sz="2400" dirty="0" smtClean="0"/>
              <a:t>, </a:t>
            </a:r>
            <a:r>
              <a:rPr lang="en-US" sz="2400" dirty="0" err="1" smtClean="0"/>
              <a:t>høgskolekandidat</a:t>
            </a:r>
            <a:r>
              <a:rPr lang="en-US" sz="2400" dirty="0" smtClean="0"/>
              <a:t>, </a:t>
            </a:r>
            <a:r>
              <a:rPr lang="en-US" sz="2400" dirty="0" err="1" smtClean="0"/>
              <a:t>rørlegger</a:t>
            </a:r>
            <a:endParaRPr lang="en-US" sz="2400" dirty="0"/>
          </a:p>
          <a:p>
            <a:r>
              <a:rPr lang="en-US" sz="2400" dirty="0" smtClean="0"/>
              <a:t>De </a:t>
            </a:r>
            <a:r>
              <a:rPr lang="en-US" sz="2400" dirty="0" err="1" smtClean="0"/>
              <a:t>har</a:t>
            </a:r>
            <a:r>
              <a:rPr lang="en-US" sz="2400" dirty="0" smtClean="0"/>
              <a:t> </a:t>
            </a:r>
            <a:r>
              <a:rPr lang="en-US" sz="2400" dirty="0" err="1" smtClean="0"/>
              <a:t>kompensert</a:t>
            </a:r>
            <a:r>
              <a:rPr lang="en-US" sz="2400" dirty="0" smtClean="0"/>
              <a:t> for </a:t>
            </a:r>
            <a:r>
              <a:rPr lang="en-US" sz="2400" dirty="0" err="1" smtClean="0"/>
              <a:t>manglende</a:t>
            </a:r>
            <a:r>
              <a:rPr lang="en-US" sz="2400" dirty="0" smtClean="0"/>
              <a:t> </a:t>
            </a:r>
            <a:r>
              <a:rPr lang="en-US" sz="2400" dirty="0" err="1" smtClean="0"/>
              <a:t>formell</a:t>
            </a:r>
            <a:r>
              <a:rPr lang="en-US" sz="2400" dirty="0" smtClean="0"/>
              <a:t> </a:t>
            </a:r>
            <a:r>
              <a:rPr lang="en-US" sz="2400" dirty="0" err="1" smtClean="0"/>
              <a:t>kompetanse</a:t>
            </a:r>
            <a:r>
              <a:rPr lang="en-US" sz="2400" dirty="0" smtClean="0"/>
              <a:t> </a:t>
            </a:r>
            <a:r>
              <a:rPr lang="en-US" sz="2400" dirty="0" err="1" smtClean="0"/>
              <a:t>ved</a:t>
            </a:r>
            <a:r>
              <a:rPr lang="en-US" sz="2400" dirty="0" smtClean="0"/>
              <a:t> å:</a:t>
            </a:r>
          </a:p>
          <a:p>
            <a:pPr lvl="1"/>
            <a:r>
              <a:rPr lang="en-US" sz="2400" dirty="0" err="1" smtClean="0"/>
              <a:t>Være</a:t>
            </a:r>
            <a:r>
              <a:rPr lang="en-US" sz="2400" dirty="0" smtClean="0"/>
              <a:t> </a:t>
            </a:r>
            <a:r>
              <a:rPr lang="en-US" sz="2400" dirty="0" err="1" smtClean="0"/>
              <a:t>meget</a:t>
            </a:r>
            <a:r>
              <a:rPr lang="en-US" sz="2400" dirty="0" smtClean="0"/>
              <a:t> </a:t>
            </a:r>
            <a:r>
              <a:rPr lang="en-US" sz="2400" dirty="0" err="1" smtClean="0"/>
              <a:t>aktive</a:t>
            </a:r>
            <a:r>
              <a:rPr lang="en-US" sz="2400" dirty="0" smtClean="0"/>
              <a:t> </a:t>
            </a:r>
            <a:r>
              <a:rPr lang="en-US" sz="2400" dirty="0" err="1" smtClean="0"/>
              <a:t>kursdeltakere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en </a:t>
            </a:r>
            <a:r>
              <a:rPr lang="en-US" sz="2400" dirty="0" err="1" smtClean="0"/>
              <a:t>første</a:t>
            </a:r>
            <a:r>
              <a:rPr lang="en-US" sz="2400" dirty="0" smtClean="0"/>
              <a:t> </a:t>
            </a:r>
            <a:r>
              <a:rPr lang="en-US" sz="2400" dirty="0" err="1" smtClean="0"/>
              <a:t>fase</a:t>
            </a:r>
            <a:endParaRPr lang="en-US" sz="2400" dirty="0" smtClean="0"/>
          </a:p>
          <a:p>
            <a:pPr lvl="1"/>
            <a:r>
              <a:rPr lang="en-US" sz="2400" dirty="0" err="1" smtClean="0"/>
              <a:t>Holde</a:t>
            </a:r>
            <a:r>
              <a:rPr lang="en-US" sz="2400" dirty="0" smtClean="0"/>
              <a:t> god </a:t>
            </a:r>
            <a:r>
              <a:rPr lang="en-US" sz="2400" dirty="0" err="1" smtClean="0"/>
              <a:t>kontakt</a:t>
            </a:r>
            <a:r>
              <a:rPr lang="en-US" sz="2400" dirty="0" smtClean="0"/>
              <a:t> med </a:t>
            </a:r>
            <a:r>
              <a:rPr lang="en-US" sz="2400" dirty="0" err="1" smtClean="0"/>
              <a:t>kunnskapsrike</a:t>
            </a:r>
            <a:r>
              <a:rPr lang="en-US" sz="2400" dirty="0" smtClean="0"/>
              <a:t> </a:t>
            </a:r>
            <a:r>
              <a:rPr lang="en-US" sz="2400" dirty="0" err="1" smtClean="0"/>
              <a:t>naboer</a:t>
            </a:r>
            <a:endParaRPr lang="en-US" sz="2400" dirty="0" smtClean="0"/>
          </a:p>
          <a:p>
            <a:pPr lvl="1"/>
            <a:r>
              <a:rPr lang="en-US" sz="2400" dirty="0" err="1" smtClean="0"/>
              <a:t>Bruke</a:t>
            </a:r>
            <a:r>
              <a:rPr lang="en-US" sz="2400" dirty="0" smtClean="0"/>
              <a:t> </a:t>
            </a:r>
            <a:r>
              <a:rPr lang="en-US" sz="2400" dirty="0" err="1" smtClean="0"/>
              <a:t>rådgivere</a:t>
            </a:r>
            <a:r>
              <a:rPr lang="en-US" sz="2400" dirty="0" smtClean="0"/>
              <a:t> </a:t>
            </a:r>
            <a:r>
              <a:rPr lang="en-US" sz="2400" dirty="0" err="1" smtClean="0"/>
              <a:t>fra</a:t>
            </a:r>
            <a:r>
              <a:rPr lang="en-US" sz="2400" dirty="0" smtClean="0"/>
              <a:t> Tine, </a:t>
            </a:r>
            <a:r>
              <a:rPr lang="en-US" sz="2400" dirty="0" err="1" smtClean="0"/>
              <a:t>Nortura</a:t>
            </a:r>
            <a:r>
              <a:rPr lang="en-US" sz="2400" dirty="0" smtClean="0"/>
              <a:t>, NLR, banker, </a:t>
            </a:r>
            <a:r>
              <a:rPr lang="en-US" sz="2400" dirty="0" err="1" smtClean="0"/>
              <a:t>regnskapsfirma</a:t>
            </a:r>
            <a:r>
              <a:rPr lang="en-US" sz="2400" dirty="0" smtClean="0"/>
              <a:t> etc. </a:t>
            </a:r>
            <a:r>
              <a:rPr lang="en-US" sz="2400" dirty="0" err="1" smtClean="0"/>
              <a:t>meget</a:t>
            </a:r>
            <a:r>
              <a:rPr lang="en-US" sz="2400" dirty="0" smtClean="0"/>
              <a:t> </a:t>
            </a:r>
            <a:r>
              <a:rPr lang="en-US" sz="2400" dirty="0" err="1" smtClean="0"/>
              <a:t>aktivt</a:t>
            </a:r>
            <a:r>
              <a:rPr lang="en-US" sz="2400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7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nærtstående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Emosjonell</a:t>
            </a:r>
            <a:r>
              <a:rPr lang="en-US" sz="2800" dirty="0" smtClean="0"/>
              <a:t> </a:t>
            </a:r>
            <a:r>
              <a:rPr lang="en-US" sz="2800" dirty="0" err="1" smtClean="0"/>
              <a:t>aksept</a:t>
            </a:r>
            <a:r>
              <a:rPr lang="en-US" sz="2800" dirty="0" smtClean="0"/>
              <a:t> </a:t>
            </a:r>
            <a:r>
              <a:rPr lang="en-US" sz="2800" dirty="0" err="1" smtClean="0"/>
              <a:t>og</a:t>
            </a:r>
            <a:r>
              <a:rPr lang="en-US" sz="2800" dirty="0" smtClean="0"/>
              <a:t> </a:t>
            </a:r>
            <a:r>
              <a:rPr lang="en-US" sz="2800" dirty="0" err="1" smtClean="0"/>
              <a:t>praktisk</a:t>
            </a:r>
            <a:r>
              <a:rPr lang="en-US" sz="2800" dirty="0" smtClean="0"/>
              <a:t> </a:t>
            </a:r>
            <a:r>
              <a:rPr lang="en-US" sz="2800" dirty="0" err="1" smtClean="0"/>
              <a:t>støtte</a:t>
            </a:r>
            <a:r>
              <a:rPr lang="en-US" sz="2800" dirty="0" smtClean="0"/>
              <a:t> </a:t>
            </a:r>
            <a:r>
              <a:rPr lang="en-US" sz="2800" dirty="0" err="1" smtClean="0"/>
              <a:t>fra</a:t>
            </a:r>
            <a:r>
              <a:rPr lang="en-US" sz="2800" dirty="0" smtClean="0"/>
              <a:t> partner </a:t>
            </a:r>
            <a:r>
              <a:rPr lang="en-US" sz="2800" dirty="0" err="1" smtClean="0"/>
              <a:t>er</a:t>
            </a:r>
            <a:r>
              <a:rPr lang="en-US" sz="2800" dirty="0" smtClean="0"/>
              <a:t> </a:t>
            </a:r>
            <a:r>
              <a:rPr lang="en-US" sz="2800" dirty="0" err="1" smtClean="0"/>
              <a:t>avgjørende</a:t>
            </a:r>
            <a:r>
              <a:rPr lang="en-US" sz="2800" dirty="0" smtClean="0"/>
              <a:t> for </a:t>
            </a:r>
            <a:r>
              <a:rPr lang="en-US" sz="2800" dirty="0" err="1" smtClean="0"/>
              <a:t>motivasjon</a:t>
            </a:r>
            <a:endParaRPr lang="en-US" sz="2800" dirty="0" smtClean="0"/>
          </a:p>
          <a:p>
            <a:r>
              <a:rPr lang="en-US" sz="2800" dirty="0" err="1" smtClean="0"/>
              <a:t>Må</a:t>
            </a:r>
            <a:r>
              <a:rPr lang="en-US" sz="2800" dirty="0" smtClean="0"/>
              <a:t> </a:t>
            </a:r>
            <a:r>
              <a:rPr lang="en-US" sz="2800" dirty="0" err="1" smtClean="0"/>
              <a:t>ikke</a:t>
            </a:r>
            <a:r>
              <a:rPr lang="en-US" sz="2800" dirty="0" smtClean="0"/>
              <a:t> </a:t>
            </a:r>
            <a:r>
              <a:rPr lang="en-US" sz="2800" dirty="0" err="1" smtClean="0"/>
              <a:t>undervurdere</a:t>
            </a:r>
            <a:r>
              <a:rPr lang="en-US" sz="2800" dirty="0" smtClean="0"/>
              <a:t> </a:t>
            </a:r>
            <a:r>
              <a:rPr lang="en-US" sz="2800" dirty="0" err="1" smtClean="0"/>
              <a:t>betydningen</a:t>
            </a:r>
            <a:r>
              <a:rPr lang="en-US" sz="2800" dirty="0" smtClean="0"/>
              <a:t> </a:t>
            </a:r>
            <a:r>
              <a:rPr lang="en-US" sz="2800" dirty="0" err="1" smtClean="0"/>
              <a:t>av</a:t>
            </a:r>
            <a:r>
              <a:rPr lang="en-US" sz="2800" dirty="0" smtClean="0"/>
              <a:t> </a:t>
            </a:r>
            <a:r>
              <a:rPr lang="en-US" sz="2800" dirty="0" err="1" smtClean="0"/>
              <a:t>foreldre</a:t>
            </a:r>
            <a:r>
              <a:rPr lang="en-US" sz="2800" dirty="0" smtClean="0"/>
              <a:t> </a:t>
            </a:r>
            <a:r>
              <a:rPr lang="en-US" sz="2800" dirty="0" err="1" smtClean="0"/>
              <a:t>på</a:t>
            </a:r>
            <a:r>
              <a:rPr lang="en-US" sz="2800" dirty="0" smtClean="0"/>
              <a:t> 70+ </a:t>
            </a:r>
            <a:r>
              <a:rPr lang="en-US" sz="2800" dirty="0" err="1" smtClean="0"/>
              <a:t>som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en </a:t>
            </a:r>
            <a:r>
              <a:rPr lang="en-US" sz="2800" dirty="0" err="1" smtClean="0"/>
              <a:t>rekke</a:t>
            </a:r>
            <a:r>
              <a:rPr lang="en-US" sz="2800" dirty="0" smtClean="0"/>
              <a:t> </a:t>
            </a:r>
            <a:r>
              <a:rPr lang="en-US" sz="2800" dirty="0" err="1" smtClean="0"/>
              <a:t>tilfelle</a:t>
            </a:r>
            <a:r>
              <a:rPr lang="en-US" sz="2800" dirty="0" smtClean="0"/>
              <a:t> </a:t>
            </a:r>
            <a:r>
              <a:rPr lang="en-US" sz="2800" dirty="0" err="1" smtClean="0"/>
              <a:t>gjør</a:t>
            </a:r>
            <a:r>
              <a:rPr lang="en-US" sz="2800" dirty="0" smtClean="0"/>
              <a:t> en </a:t>
            </a:r>
            <a:r>
              <a:rPr lang="en-US" sz="2800" dirty="0" err="1" smtClean="0"/>
              <a:t>stor</a:t>
            </a:r>
            <a:r>
              <a:rPr lang="en-US" sz="2800" dirty="0" smtClean="0"/>
              <a:t> </a:t>
            </a:r>
            <a:r>
              <a:rPr lang="en-US" sz="2800" dirty="0" err="1" smtClean="0"/>
              <a:t>innsats</a:t>
            </a:r>
            <a:endParaRPr lang="en-US" sz="2800" dirty="0" smtClean="0"/>
          </a:p>
          <a:p>
            <a:r>
              <a:rPr lang="en-US" sz="2800" dirty="0" smtClean="0"/>
              <a:t>For </a:t>
            </a:r>
            <a:r>
              <a:rPr lang="en-US" sz="2800" dirty="0" err="1" smtClean="0"/>
              <a:t>noen</a:t>
            </a:r>
            <a:r>
              <a:rPr lang="en-US" sz="2800" dirty="0" smtClean="0"/>
              <a:t> </a:t>
            </a:r>
            <a:r>
              <a:rPr lang="en-US" sz="2800" dirty="0" err="1" smtClean="0"/>
              <a:t>er</a:t>
            </a:r>
            <a:r>
              <a:rPr lang="en-US" sz="2800" dirty="0" smtClean="0"/>
              <a:t> </a:t>
            </a:r>
            <a:r>
              <a:rPr lang="en-US" sz="2800" dirty="0" err="1" smtClean="0"/>
              <a:t>det</a:t>
            </a:r>
            <a:r>
              <a:rPr lang="en-US" sz="2800" dirty="0" smtClean="0"/>
              <a:t> de </a:t>
            </a:r>
            <a:r>
              <a:rPr lang="en-US" sz="2800" dirty="0" err="1" smtClean="0"/>
              <a:t>lærte</a:t>
            </a:r>
            <a:r>
              <a:rPr lang="en-US" sz="2800" dirty="0" smtClean="0"/>
              <a:t> </a:t>
            </a:r>
            <a:r>
              <a:rPr lang="en-US" sz="2800" dirty="0" err="1" smtClean="0"/>
              <a:t>av</a:t>
            </a:r>
            <a:r>
              <a:rPr lang="en-US" sz="2800" dirty="0" smtClean="0"/>
              <a:t> </a:t>
            </a:r>
            <a:r>
              <a:rPr lang="en-US" sz="2800" dirty="0" err="1" smtClean="0"/>
              <a:t>faren</a:t>
            </a:r>
            <a:r>
              <a:rPr lang="en-US" sz="2800" dirty="0" smtClean="0"/>
              <a:t> </a:t>
            </a:r>
            <a:r>
              <a:rPr lang="en-US" sz="2800" dirty="0" err="1" smtClean="0"/>
              <a:t>ansett</a:t>
            </a:r>
            <a:r>
              <a:rPr lang="en-US" sz="2800" dirty="0" smtClean="0"/>
              <a:t> </a:t>
            </a:r>
            <a:r>
              <a:rPr lang="en-US" sz="2800" dirty="0" err="1" smtClean="0"/>
              <a:t>som</a:t>
            </a:r>
            <a:r>
              <a:rPr lang="en-US" sz="2800" dirty="0" smtClean="0"/>
              <a:t> den </a:t>
            </a:r>
            <a:r>
              <a:rPr lang="en-US" sz="2800" dirty="0" err="1" smtClean="0"/>
              <a:t>viktigste</a:t>
            </a:r>
            <a:r>
              <a:rPr lang="en-US" sz="2800" dirty="0" smtClean="0"/>
              <a:t> </a:t>
            </a:r>
            <a:r>
              <a:rPr lang="en-US" sz="2800" dirty="0" err="1" smtClean="0"/>
              <a:t>kilden</a:t>
            </a:r>
            <a:r>
              <a:rPr lang="en-US" sz="2800" dirty="0" smtClean="0"/>
              <a:t> </a:t>
            </a:r>
            <a:r>
              <a:rPr lang="en-US" sz="2800" dirty="0" err="1" smtClean="0"/>
              <a:t>til</a:t>
            </a:r>
            <a:r>
              <a:rPr lang="en-US" sz="2800" dirty="0" smtClean="0"/>
              <a:t> </a:t>
            </a:r>
            <a:r>
              <a:rPr lang="en-US" sz="2800" dirty="0" err="1" smtClean="0"/>
              <a:t>kunnskap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5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Betydningen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bygda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Mange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intervjuene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gjort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hva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regnes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sterke</a:t>
            </a:r>
            <a:r>
              <a:rPr lang="en-US" dirty="0" smtClean="0"/>
              <a:t> </a:t>
            </a:r>
            <a:r>
              <a:rPr lang="en-US" dirty="0" err="1" smtClean="0"/>
              <a:t>melkeproduksjonsbygder</a:t>
            </a:r>
            <a:endParaRPr lang="en-US" dirty="0" smtClean="0"/>
          </a:p>
          <a:p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imidlertid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uten</a:t>
            </a:r>
            <a:r>
              <a:rPr lang="en-US" dirty="0" smtClean="0"/>
              <a:t> </a:t>
            </a:r>
            <a:r>
              <a:rPr lang="en-US" dirty="0" err="1" smtClean="0"/>
              <a:t>videre</a:t>
            </a:r>
            <a:r>
              <a:rPr lang="en-US" dirty="0" smtClean="0"/>
              <a:t> </a:t>
            </a:r>
            <a:r>
              <a:rPr lang="en-US" dirty="0" err="1" smtClean="0"/>
              <a:t>lett</a:t>
            </a:r>
            <a:r>
              <a:rPr lang="en-US" dirty="0" smtClean="0"/>
              <a:t> å </a:t>
            </a:r>
            <a:r>
              <a:rPr lang="en-US" dirty="0" err="1" smtClean="0"/>
              <a:t>peke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hva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betyr</a:t>
            </a:r>
            <a:r>
              <a:rPr lang="en-US" dirty="0" smtClean="0"/>
              <a:t> å </a:t>
            </a:r>
            <a:r>
              <a:rPr lang="en-US" dirty="0" err="1" smtClean="0"/>
              <a:t>være</a:t>
            </a:r>
            <a:r>
              <a:rPr lang="en-US" dirty="0" smtClean="0"/>
              <a:t> del </a:t>
            </a:r>
            <a:r>
              <a:rPr lang="en-US" dirty="0" err="1" smtClean="0"/>
              <a:t>av</a:t>
            </a:r>
            <a:r>
              <a:rPr lang="en-US" dirty="0" smtClean="0"/>
              <a:t> et </a:t>
            </a:r>
            <a:r>
              <a:rPr lang="en-US" dirty="0" err="1" smtClean="0"/>
              <a:t>sterkt</a:t>
            </a:r>
            <a:r>
              <a:rPr lang="en-US" dirty="0" smtClean="0"/>
              <a:t> </a:t>
            </a:r>
            <a:r>
              <a:rPr lang="en-US" dirty="0" err="1" smtClean="0"/>
              <a:t>miljø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04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Betydningen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bygda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Mange </a:t>
            </a:r>
            <a:r>
              <a:rPr lang="en-US" dirty="0" err="1"/>
              <a:t>produsenter</a:t>
            </a:r>
            <a:r>
              <a:rPr lang="en-US" dirty="0"/>
              <a:t> </a:t>
            </a:r>
            <a:r>
              <a:rPr lang="en-US" dirty="0" err="1"/>
              <a:t>gir</a:t>
            </a:r>
            <a:r>
              <a:rPr lang="en-US" dirty="0"/>
              <a:t> </a:t>
            </a:r>
            <a:r>
              <a:rPr lang="en-US" dirty="0" err="1"/>
              <a:t>grunnlag</a:t>
            </a:r>
            <a:r>
              <a:rPr lang="en-US" dirty="0"/>
              <a:t> for </a:t>
            </a:r>
            <a:r>
              <a:rPr lang="en-US" dirty="0" smtClean="0"/>
              <a:t>et </a:t>
            </a:r>
            <a:r>
              <a:rPr lang="en-US" dirty="0" err="1" smtClean="0"/>
              <a:t>aktivt</a:t>
            </a:r>
            <a:r>
              <a:rPr lang="en-US" dirty="0" smtClean="0"/>
              <a:t> </a:t>
            </a:r>
            <a:r>
              <a:rPr lang="en-US" dirty="0" err="1"/>
              <a:t>produsentlag</a:t>
            </a:r>
            <a:r>
              <a:rPr lang="en-US" dirty="0"/>
              <a:t> </a:t>
            </a:r>
            <a:r>
              <a:rPr lang="en-US" dirty="0" err="1" smtClean="0"/>
              <a:t>både</a:t>
            </a:r>
            <a:r>
              <a:rPr lang="en-US" dirty="0" smtClean="0"/>
              <a:t> </a:t>
            </a:r>
            <a:r>
              <a:rPr lang="en-US" dirty="0" err="1" smtClean="0"/>
              <a:t>faglig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sosialt</a:t>
            </a:r>
            <a:r>
              <a:rPr lang="en-US" dirty="0" smtClean="0"/>
              <a:t> (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regi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Tine</a:t>
            </a:r>
            <a:r>
              <a:rPr lang="en-US" dirty="0" smtClean="0"/>
              <a:t>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God </a:t>
            </a:r>
            <a:r>
              <a:rPr lang="en-US" dirty="0" err="1" smtClean="0"/>
              <a:t>tilgang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veterinærer</a:t>
            </a:r>
            <a:r>
              <a:rPr lang="en-US" dirty="0" smtClean="0"/>
              <a:t>, </a:t>
            </a:r>
            <a:r>
              <a:rPr lang="en-US" dirty="0" err="1" smtClean="0"/>
              <a:t>f.eks</a:t>
            </a:r>
            <a:r>
              <a:rPr lang="en-US" dirty="0" smtClean="0"/>
              <a:t> 5 </a:t>
            </a:r>
            <a:r>
              <a:rPr lang="en-US" dirty="0" err="1" smtClean="0"/>
              <a:t>stk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Lesja</a:t>
            </a: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Mange </a:t>
            </a:r>
            <a:r>
              <a:rPr lang="en-US" dirty="0" err="1" smtClean="0"/>
              <a:t>dyktige</a:t>
            </a:r>
            <a:r>
              <a:rPr lang="en-US" dirty="0" smtClean="0"/>
              <a:t> </a:t>
            </a:r>
            <a:r>
              <a:rPr lang="en-US" dirty="0" err="1" smtClean="0"/>
              <a:t>naboer</a:t>
            </a:r>
            <a:r>
              <a:rPr lang="en-US" dirty="0" smtClean="0"/>
              <a:t> å </a:t>
            </a:r>
            <a:r>
              <a:rPr lang="en-US" dirty="0" err="1" smtClean="0"/>
              <a:t>diskutere</a:t>
            </a:r>
            <a:r>
              <a:rPr lang="en-US" dirty="0" smtClean="0"/>
              <a:t> fag med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Uformelle</a:t>
            </a:r>
            <a:r>
              <a:rPr lang="en-US" dirty="0" smtClean="0"/>
              <a:t> </a:t>
            </a:r>
            <a:r>
              <a:rPr lang="en-US" dirty="0" err="1" smtClean="0"/>
              <a:t>møteplasser</a:t>
            </a:r>
            <a:r>
              <a:rPr lang="en-US" dirty="0" smtClean="0"/>
              <a:t>  – </a:t>
            </a:r>
            <a:r>
              <a:rPr lang="en-US" dirty="0" err="1" smtClean="0"/>
              <a:t>f.eks</a:t>
            </a:r>
            <a:r>
              <a:rPr lang="en-US" dirty="0" smtClean="0"/>
              <a:t> </a:t>
            </a:r>
            <a:r>
              <a:rPr lang="en-US" dirty="0" err="1" smtClean="0"/>
              <a:t>når</a:t>
            </a:r>
            <a:r>
              <a:rPr lang="en-US" dirty="0" smtClean="0"/>
              <a:t> en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Felleskjøpet</a:t>
            </a:r>
            <a:r>
              <a:rPr lang="en-US" dirty="0" smtClean="0"/>
              <a:t> og handler,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en </a:t>
            </a:r>
            <a:r>
              <a:rPr lang="en-US" dirty="0" err="1" smtClean="0"/>
              <a:t>verdifull</a:t>
            </a:r>
            <a:r>
              <a:rPr lang="en-US" dirty="0" smtClean="0"/>
              <a:t> </a:t>
            </a:r>
            <a:r>
              <a:rPr lang="en-US" dirty="0" err="1" smtClean="0"/>
              <a:t>fagprat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24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Problemer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nærmiljøet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finnes</a:t>
            </a:r>
            <a:r>
              <a:rPr lang="en-US" dirty="0" smtClean="0"/>
              <a:t> </a:t>
            </a:r>
            <a:r>
              <a:rPr lang="en-US" dirty="0" err="1" smtClean="0"/>
              <a:t>eksempler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at </a:t>
            </a:r>
            <a:r>
              <a:rPr lang="en-US" dirty="0" err="1" smtClean="0"/>
              <a:t>miljøet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bygda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tillegges</a:t>
            </a:r>
            <a:r>
              <a:rPr lang="en-US" dirty="0" smtClean="0"/>
              <a:t> </a:t>
            </a:r>
            <a:r>
              <a:rPr lang="en-US" dirty="0" err="1" smtClean="0"/>
              <a:t>noen</a:t>
            </a:r>
            <a:r>
              <a:rPr lang="en-US" dirty="0" smtClean="0"/>
              <a:t>, </a:t>
            </a:r>
            <a:r>
              <a:rPr lang="en-US" dirty="0" err="1" smtClean="0"/>
              <a:t>eller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med en </a:t>
            </a:r>
            <a:r>
              <a:rPr lang="en-US" dirty="0" err="1" smtClean="0"/>
              <a:t>negativ</a:t>
            </a:r>
            <a:r>
              <a:rPr lang="en-US" dirty="0" smtClean="0"/>
              <a:t> </a:t>
            </a:r>
            <a:r>
              <a:rPr lang="en-US" dirty="0" err="1" smtClean="0"/>
              <a:t>betydning</a:t>
            </a:r>
            <a:endParaRPr lang="en-US" dirty="0" smtClean="0"/>
          </a:p>
          <a:p>
            <a:r>
              <a:rPr lang="en-US" dirty="0" err="1" smtClean="0"/>
              <a:t>Flere</a:t>
            </a:r>
            <a:r>
              <a:rPr lang="en-US" dirty="0" smtClean="0"/>
              <a:t> </a:t>
            </a:r>
            <a:r>
              <a:rPr lang="en-US" dirty="0" err="1" smtClean="0"/>
              <a:t>informanter</a:t>
            </a:r>
            <a:r>
              <a:rPr lang="en-US" dirty="0" smtClean="0"/>
              <a:t> </a:t>
            </a:r>
            <a:r>
              <a:rPr lang="en-US" dirty="0" err="1" smtClean="0"/>
              <a:t>peker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at de jobber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samdrift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fungerer</a:t>
            </a:r>
            <a:r>
              <a:rPr lang="en-US" dirty="0" smtClean="0"/>
              <a:t> </a:t>
            </a:r>
            <a:r>
              <a:rPr lang="en-US" dirty="0" err="1" smtClean="0"/>
              <a:t>godt</a:t>
            </a:r>
            <a:r>
              <a:rPr lang="en-US" dirty="0" smtClean="0"/>
              <a:t>, de </a:t>
            </a:r>
            <a:r>
              <a:rPr lang="en-US" dirty="0" err="1" smtClean="0"/>
              <a:t>forholder</a:t>
            </a:r>
            <a:r>
              <a:rPr lang="en-US" dirty="0" smtClean="0"/>
              <a:t> </a:t>
            </a:r>
            <a:r>
              <a:rPr lang="en-US" dirty="0" err="1" smtClean="0"/>
              <a:t>seg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naboer</a:t>
            </a:r>
            <a:r>
              <a:rPr lang="en-US" dirty="0" smtClean="0"/>
              <a:t> </a:t>
            </a:r>
            <a:r>
              <a:rPr lang="en-US" dirty="0" err="1" smtClean="0"/>
              <a:t>eller</a:t>
            </a:r>
            <a:r>
              <a:rPr lang="en-US" dirty="0" smtClean="0"/>
              <a:t> </a:t>
            </a:r>
            <a:r>
              <a:rPr lang="en-US" dirty="0" err="1" smtClean="0"/>
              <a:t>andre</a:t>
            </a:r>
            <a:r>
              <a:rPr lang="en-US" dirty="0" smtClean="0"/>
              <a:t> </a:t>
            </a:r>
            <a:r>
              <a:rPr lang="en-US" dirty="0" err="1" smtClean="0"/>
              <a:t>produsenter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bygda</a:t>
            </a:r>
            <a:r>
              <a:rPr lang="en-US" dirty="0" smtClean="0"/>
              <a:t> </a:t>
            </a:r>
            <a:r>
              <a:rPr lang="en-US" dirty="0" err="1" smtClean="0"/>
              <a:t>utover</a:t>
            </a:r>
            <a:r>
              <a:rPr lang="en-US" dirty="0" smtClean="0"/>
              <a:t> det.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enkelte</a:t>
            </a:r>
            <a:r>
              <a:rPr lang="en-US" dirty="0" smtClean="0"/>
              <a:t>  </a:t>
            </a:r>
            <a:r>
              <a:rPr lang="en-US" dirty="0" err="1" smtClean="0"/>
              <a:t>bygder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så</a:t>
            </a:r>
            <a:r>
              <a:rPr lang="en-US" dirty="0" smtClean="0"/>
              <a:t> </a:t>
            </a:r>
            <a:r>
              <a:rPr lang="en-US" dirty="0" err="1" smtClean="0"/>
              <a:t>få</a:t>
            </a:r>
            <a:r>
              <a:rPr lang="en-US" dirty="0" smtClean="0"/>
              <a:t> </a:t>
            </a:r>
            <a:r>
              <a:rPr lang="en-US" dirty="0" err="1" smtClean="0"/>
              <a:t>melkeprodusenter</a:t>
            </a:r>
            <a:r>
              <a:rPr lang="en-US" dirty="0" smtClean="0"/>
              <a:t> </a:t>
            </a:r>
            <a:r>
              <a:rPr lang="en-US" dirty="0" err="1" smtClean="0"/>
              <a:t>igjen</a:t>
            </a:r>
            <a:r>
              <a:rPr lang="en-US" dirty="0" smtClean="0"/>
              <a:t> at en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lenger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snakke</a:t>
            </a:r>
            <a:r>
              <a:rPr lang="en-US" dirty="0" smtClean="0"/>
              <a:t> om et </a:t>
            </a:r>
            <a:r>
              <a:rPr lang="en-US" dirty="0" err="1" smtClean="0"/>
              <a:t>miljø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994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Janteloven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 informant </a:t>
            </a:r>
            <a:r>
              <a:rPr lang="en-US" dirty="0" err="1"/>
              <a:t>pekte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at </a:t>
            </a:r>
            <a:r>
              <a:rPr lang="en-US" dirty="0" err="1"/>
              <a:t>miljøet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bygda</a:t>
            </a:r>
            <a:r>
              <a:rPr lang="en-US" dirty="0"/>
              <a:t> for </a:t>
            </a:r>
            <a:r>
              <a:rPr lang="en-US" dirty="0" err="1"/>
              <a:t>hans</a:t>
            </a:r>
            <a:r>
              <a:rPr lang="en-US" dirty="0"/>
              <a:t> del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 smtClean="0"/>
              <a:t>negativt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Janteloven</a:t>
            </a:r>
            <a:r>
              <a:rPr lang="en-US" dirty="0" smtClean="0"/>
              <a:t> </a:t>
            </a:r>
            <a:r>
              <a:rPr lang="en-US" dirty="0" err="1"/>
              <a:t>ble</a:t>
            </a:r>
            <a:r>
              <a:rPr lang="en-US" dirty="0"/>
              <a:t> </a:t>
            </a:r>
            <a:r>
              <a:rPr lang="en-US" dirty="0" err="1"/>
              <a:t>brukt</a:t>
            </a:r>
            <a:r>
              <a:rPr lang="en-US" dirty="0"/>
              <a:t> mot ham– </a:t>
            </a:r>
            <a:r>
              <a:rPr lang="en-US" dirty="0" err="1"/>
              <a:t>bygdefolket</a:t>
            </a:r>
            <a:r>
              <a:rPr lang="en-US" dirty="0"/>
              <a:t> </a:t>
            </a:r>
            <a:r>
              <a:rPr lang="en-US" dirty="0" err="1"/>
              <a:t>mente</a:t>
            </a:r>
            <a:r>
              <a:rPr lang="en-US" dirty="0"/>
              <a:t>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blitt</a:t>
            </a:r>
            <a:r>
              <a:rPr lang="en-US" dirty="0"/>
              <a:t> for </a:t>
            </a:r>
            <a:r>
              <a:rPr lang="en-US" dirty="0" err="1" smtClean="0"/>
              <a:t>stor</a:t>
            </a:r>
            <a:endParaRPr lang="en-US" dirty="0" smtClean="0"/>
          </a:p>
          <a:p>
            <a:r>
              <a:rPr lang="en-US" dirty="0" err="1" smtClean="0"/>
              <a:t>Jeg</a:t>
            </a:r>
            <a:r>
              <a:rPr lang="en-US" dirty="0" smtClean="0"/>
              <a:t> </a:t>
            </a:r>
            <a:r>
              <a:rPr lang="en-US" dirty="0" err="1" smtClean="0"/>
              <a:t>spurte</a:t>
            </a:r>
            <a:r>
              <a:rPr lang="en-US" dirty="0" smtClean="0"/>
              <a:t> en </a:t>
            </a:r>
            <a:r>
              <a:rPr lang="en-US" dirty="0" err="1" smtClean="0"/>
              <a:t>stor</a:t>
            </a:r>
            <a:r>
              <a:rPr lang="en-US" dirty="0" smtClean="0"/>
              <a:t> </a:t>
            </a:r>
            <a:r>
              <a:rPr lang="en-US" dirty="0" err="1" smtClean="0"/>
              <a:t>produsent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en </a:t>
            </a:r>
            <a:r>
              <a:rPr lang="en-US" dirty="0" err="1" smtClean="0"/>
              <a:t>annen</a:t>
            </a:r>
            <a:r>
              <a:rPr lang="en-US" dirty="0" smtClean="0"/>
              <a:t> </a:t>
            </a:r>
            <a:r>
              <a:rPr lang="en-US" dirty="0" err="1" smtClean="0"/>
              <a:t>bygd</a:t>
            </a:r>
            <a:r>
              <a:rPr lang="en-US" dirty="0" smtClean="0"/>
              <a:t> om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akseptert</a:t>
            </a:r>
            <a:r>
              <a:rPr lang="en-US" dirty="0" smtClean="0"/>
              <a:t> å </a:t>
            </a:r>
            <a:r>
              <a:rPr lang="en-US" dirty="0" err="1" smtClean="0"/>
              <a:t>være</a:t>
            </a:r>
            <a:r>
              <a:rPr lang="en-US" dirty="0" smtClean="0"/>
              <a:t> </a:t>
            </a:r>
            <a:r>
              <a:rPr lang="en-US" dirty="0" err="1" smtClean="0"/>
              <a:t>stor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bygda</a:t>
            </a:r>
            <a:r>
              <a:rPr lang="en-US" dirty="0" smtClean="0"/>
              <a:t> </a:t>
            </a:r>
            <a:r>
              <a:rPr lang="en-US" dirty="0" err="1" smtClean="0"/>
              <a:t>hans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Svar</a:t>
            </a:r>
            <a:r>
              <a:rPr lang="en-US" dirty="0" smtClean="0"/>
              <a:t>: “Ja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greit</a:t>
            </a:r>
            <a:r>
              <a:rPr lang="en-US" dirty="0" smtClean="0"/>
              <a:t> å </a:t>
            </a:r>
            <a:r>
              <a:rPr lang="en-US" dirty="0" err="1" smtClean="0"/>
              <a:t>være</a:t>
            </a:r>
            <a:r>
              <a:rPr lang="en-US" dirty="0" smtClean="0"/>
              <a:t> </a:t>
            </a:r>
            <a:r>
              <a:rPr lang="en-US" dirty="0" err="1" smtClean="0"/>
              <a:t>stor</a:t>
            </a:r>
            <a:r>
              <a:rPr lang="en-US" dirty="0" smtClean="0"/>
              <a:t> </a:t>
            </a:r>
            <a:r>
              <a:rPr lang="en-US" dirty="0" err="1" smtClean="0"/>
              <a:t>bonde</a:t>
            </a:r>
            <a:r>
              <a:rPr lang="en-US" dirty="0" smtClean="0"/>
              <a:t>. Folk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bygda</a:t>
            </a:r>
            <a:r>
              <a:rPr lang="en-US" dirty="0" smtClean="0"/>
              <a:t> </a:t>
            </a:r>
            <a:r>
              <a:rPr lang="en-US" dirty="0" err="1" smtClean="0"/>
              <a:t>veit</a:t>
            </a:r>
            <a:r>
              <a:rPr lang="en-US" dirty="0" smtClean="0"/>
              <a:t> at en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tjener</a:t>
            </a:r>
            <a:r>
              <a:rPr lang="en-US" dirty="0" smtClean="0"/>
              <a:t> </a:t>
            </a:r>
            <a:r>
              <a:rPr lang="en-US" dirty="0" err="1" smtClean="0"/>
              <a:t>mye</a:t>
            </a:r>
            <a:r>
              <a:rPr lang="en-US" dirty="0" smtClean="0"/>
              <a:t> </a:t>
            </a:r>
            <a:r>
              <a:rPr lang="en-US" dirty="0" err="1" smtClean="0"/>
              <a:t>penger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å </a:t>
            </a:r>
            <a:r>
              <a:rPr lang="en-US" dirty="0" err="1" smtClean="0"/>
              <a:t>være</a:t>
            </a:r>
            <a:r>
              <a:rPr lang="en-US" dirty="0" smtClean="0"/>
              <a:t> </a:t>
            </a:r>
            <a:r>
              <a:rPr lang="en-US" dirty="0" err="1" smtClean="0"/>
              <a:t>stor</a:t>
            </a:r>
            <a:r>
              <a:rPr lang="en-US" dirty="0" smtClean="0"/>
              <a:t> </a:t>
            </a:r>
            <a:r>
              <a:rPr lang="en-US" dirty="0" err="1" smtClean="0"/>
              <a:t>bonde</a:t>
            </a:r>
            <a:r>
              <a:rPr lang="en-US" dirty="0" smtClean="0"/>
              <a:t> – </a:t>
            </a:r>
            <a:r>
              <a:rPr lang="en-US" dirty="0" err="1" smtClean="0"/>
              <a:t>så</a:t>
            </a:r>
            <a:r>
              <a:rPr lang="en-US" dirty="0" smtClean="0"/>
              <a:t> </a:t>
            </a:r>
            <a:r>
              <a:rPr lang="en-US" dirty="0" err="1" smtClean="0"/>
              <a:t>derfor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greit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1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Fagblader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Fagblader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viktig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Fagblader</a:t>
            </a:r>
            <a:r>
              <a:rPr lang="en-US" dirty="0" smtClean="0"/>
              <a:t> </a:t>
            </a:r>
            <a:r>
              <a:rPr lang="en-US" dirty="0" err="1" smtClean="0"/>
              <a:t>leses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studeres</a:t>
            </a:r>
            <a:r>
              <a:rPr lang="en-US" dirty="0" smtClean="0"/>
              <a:t>, </a:t>
            </a:r>
            <a:r>
              <a:rPr lang="en-US" dirty="0" err="1" smtClean="0"/>
              <a:t>har</a:t>
            </a:r>
            <a:r>
              <a:rPr lang="en-US" dirty="0" smtClean="0"/>
              <a:t> en </a:t>
            </a:r>
            <a:r>
              <a:rPr lang="en-US" dirty="0" err="1" smtClean="0"/>
              <a:t>betydning</a:t>
            </a:r>
            <a:r>
              <a:rPr lang="en-US" dirty="0" smtClean="0"/>
              <a:t> for </a:t>
            </a:r>
            <a:r>
              <a:rPr lang="en-US" dirty="0" err="1" smtClean="0"/>
              <a:t>læring</a:t>
            </a:r>
            <a:r>
              <a:rPr lang="en-US" dirty="0" smtClean="0"/>
              <a:t> </a:t>
            </a:r>
            <a:r>
              <a:rPr lang="en-US" dirty="0" err="1" smtClean="0"/>
              <a:t>fullt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høyde</a:t>
            </a:r>
            <a:r>
              <a:rPr lang="en-US" dirty="0" smtClean="0"/>
              <a:t> med </a:t>
            </a:r>
            <a:r>
              <a:rPr lang="en-US" dirty="0" err="1" smtClean="0"/>
              <a:t>andre</a:t>
            </a:r>
            <a:r>
              <a:rPr lang="en-US" dirty="0" smtClean="0"/>
              <a:t> </a:t>
            </a:r>
            <a:r>
              <a:rPr lang="en-US" dirty="0" err="1" smtClean="0"/>
              <a:t>kilder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melkeprodusenter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særlig</a:t>
            </a:r>
            <a:r>
              <a:rPr lang="en-US" dirty="0" smtClean="0"/>
              <a:t> </a:t>
            </a:r>
            <a:r>
              <a:rPr lang="en-US" dirty="0" err="1" smtClean="0"/>
              <a:t>tidsskriftet</a:t>
            </a:r>
            <a:r>
              <a:rPr lang="en-US" dirty="0" smtClean="0"/>
              <a:t> </a:t>
            </a:r>
            <a:r>
              <a:rPr lang="en-US" dirty="0" err="1" smtClean="0"/>
              <a:t>Buskap</a:t>
            </a:r>
            <a:r>
              <a:rPr lang="en-US" dirty="0" smtClean="0"/>
              <a:t> </a:t>
            </a:r>
            <a:r>
              <a:rPr lang="en-US" dirty="0" err="1" smtClean="0"/>
              <a:t>viktig</a:t>
            </a:r>
            <a:r>
              <a:rPr lang="en-US" dirty="0" smtClean="0"/>
              <a:t>, </a:t>
            </a:r>
            <a:r>
              <a:rPr lang="en-US" dirty="0" err="1" smtClean="0"/>
              <a:t>dernest</a:t>
            </a:r>
            <a:r>
              <a:rPr lang="en-US" dirty="0" smtClean="0"/>
              <a:t> </a:t>
            </a:r>
            <a:r>
              <a:rPr lang="en-US" dirty="0" err="1" smtClean="0"/>
              <a:t>Norsk</a:t>
            </a:r>
            <a:r>
              <a:rPr lang="en-US" dirty="0" smtClean="0"/>
              <a:t> </a:t>
            </a:r>
            <a:r>
              <a:rPr lang="en-US" dirty="0" err="1" smtClean="0"/>
              <a:t>landbruk</a:t>
            </a:r>
            <a:r>
              <a:rPr lang="en-US" dirty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edre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årdsdrift</a:t>
            </a:r>
            <a:endParaRPr lang="en-US" dirty="0" smtClean="0"/>
          </a:p>
          <a:p>
            <a:r>
              <a:rPr lang="en-US" dirty="0" err="1" smtClean="0"/>
              <a:t>Produsenter</a:t>
            </a:r>
            <a:r>
              <a:rPr lang="en-US" dirty="0" smtClean="0"/>
              <a:t> </a:t>
            </a:r>
            <a:r>
              <a:rPr lang="en-US" dirty="0" err="1" smtClean="0"/>
              <a:t>forholder</a:t>
            </a:r>
            <a:r>
              <a:rPr lang="en-US" dirty="0" smtClean="0"/>
              <a:t> </a:t>
            </a:r>
            <a:r>
              <a:rPr lang="en-US" dirty="0" err="1" smtClean="0"/>
              <a:t>seg</a:t>
            </a:r>
            <a:r>
              <a:rPr lang="en-US" dirty="0" smtClean="0"/>
              <a:t> </a:t>
            </a:r>
            <a:r>
              <a:rPr lang="en-US" dirty="0" err="1" smtClean="0"/>
              <a:t>ulikt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tidsskrifter</a:t>
            </a:r>
            <a:r>
              <a:rPr lang="en-US" dirty="0" smtClean="0"/>
              <a:t>, </a:t>
            </a:r>
            <a:r>
              <a:rPr lang="en-US" dirty="0" err="1" smtClean="0"/>
              <a:t>noen</a:t>
            </a:r>
            <a:r>
              <a:rPr lang="en-US" dirty="0" smtClean="0"/>
              <a:t> </a:t>
            </a:r>
            <a:r>
              <a:rPr lang="en-US" dirty="0" err="1" smtClean="0"/>
              <a:t>leser</a:t>
            </a:r>
            <a:r>
              <a:rPr lang="en-US" dirty="0" smtClean="0"/>
              <a:t> de </a:t>
            </a:r>
            <a:r>
              <a:rPr lang="en-US" dirty="0" err="1" smtClean="0"/>
              <a:t>fra</a:t>
            </a:r>
            <a:r>
              <a:rPr lang="en-US" dirty="0" smtClean="0"/>
              <a:t> perm </a:t>
            </a:r>
            <a:r>
              <a:rPr lang="en-US" dirty="0" err="1" smtClean="0"/>
              <a:t>til</a:t>
            </a:r>
            <a:r>
              <a:rPr lang="en-US" dirty="0" smtClean="0"/>
              <a:t> perm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arkiverer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, </a:t>
            </a:r>
            <a:r>
              <a:rPr lang="en-US" dirty="0" err="1" smtClean="0"/>
              <a:t>andre</a:t>
            </a:r>
            <a:r>
              <a:rPr lang="en-US" dirty="0" smtClean="0"/>
              <a:t> </a:t>
            </a:r>
            <a:r>
              <a:rPr lang="en-US" dirty="0" err="1" smtClean="0"/>
              <a:t>nøyer</a:t>
            </a:r>
            <a:r>
              <a:rPr lang="en-US" dirty="0" smtClean="0"/>
              <a:t> </a:t>
            </a:r>
            <a:r>
              <a:rPr lang="en-US" dirty="0" err="1" smtClean="0"/>
              <a:t>seg</a:t>
            </a:r>
            <a:r>
              <a:rPr lang="en-US" dirty="0" smtClean="0"/>
              <a:t> med å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igjennom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72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Rådgivere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Tines </a:t>
            </a:r>
            <a:r>
              <a:rPr lang="en-US" dirty="0" err="1" smtClean="0"/>
              <a:t>rådgiverkorps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kvalitetssystemer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avgjørende</a:t>
            </a:r>
            <a:r>
              <a:rPr lang="en-US" dirty="0" smtClean="0"/>
              <a:t> </a:t>
            </a:r>
            <a:r>
              <a:rPr lang="en-US" dirty="0" err="1" smtClean="0"/>
              <a:t>betydning</a:t>
            </a:r>
            <a:r>
              <a:rPr lang="en-US" dirty="0" smtClean="0"/>
              <a:t> for </a:t>
            </a:r>
            <a:r>
              <a:rPr lang="en-US" dirty="0" err="1" smtClean="0"/>
              <a:t>kompetansenivået</a:t>
            </a:r>
            <a:r>
              <a:rPr lang="en-US" dirty="0" smtClean="0"/>
              <a:t> hos </a:t>
            </a:r>
            <a:r>
              <a:rPr lang="en-US" dirty="0" err="1" smtClean="0"/>
              <a:t>melkeprodusentene</a:t>
            </a:r>
            <a:endParaRPr lang="en-US" dirty="0" smtClean="0"/>
          </a:p>
          <a:p>
            <a:r>
              <a:rPr lang="en-US" dirty="0" smtClean="0"/>
              <a:t>NLRs </a:t>
            </a:r>
            <a:r>
              <a:rPr lang="en-US" dirty="0" err="1" smtClean="0"/>
              <a:t>rådgivere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likeledes</a:t>
            </a:r>
            <a:r>
              <a:rPr lang="en-US" dirty="0" smtClean="0"/>
              <a:t> </a:t>
            </a:r>
            <a:r>
              <a:rPr lang="en-US" dirty="0" err="1" smtClean="0"/>
              <a:t>viktige</a:t>
            </a:r>
            <a:r>
              <a:rPr lang="en-US" dirty="0" smtClean="0"/>
              <a:t> for </a:t>
            </a:r>
            <a:r>
              <a:rPr lang="en-US" dirty="0" err="1" smtClean="0"/>
              <a:t>grovforproduksjon</a:t>
            </a:r>
            <a:r>
              <a:rPr lang="en-US" dirty="0" smtClean="0"/>
              <a:t> – men de </a:t>
            </a:r>
            <a:r>
              <a:rPr lang="en-US" dirty="0" err="1" smtClean="0"/>
              <a:t>tillegges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like </a:t>
            </a:r>
            <a:r>
              <a:rPr lang="en-US" dirty="0" err="1" smtClean="0"/>
              <a:t>stor</a:t>
            </a:r>
            <a:r>
              <a:rPr lang="en-US" dirty="0" smtClean="0"/>
              <a:t> </a:t>
            </a:r>
            <a:r>
              <a:rPr lang="en-US" dirty="0" err="1" smtClean="0"/>
              <a:t>vekt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melkeprodusentene</a:t>
            </a:r>
            <a:endParaRPr lang="en-US" dirty="0" smtClean="0"/>
          </a:p>
          <a:p>
            <a:r>
              <a:rPr lang="en-US" dirty="0" err="1" smtClean="0"/>
              <a:t>Melkeprodusentene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klare</a:t>
            </a:r>
            <a:r>
              <a:rPr lang="en-US" dirty="0" smtClean="0"/>
              <a:t> </a:t>
            </a:r>
            <a:r>
              <a:rPr lang="en-US" dirty="0" err="1" smtClean="0"/>
              <a:t>oppfatninger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Tine </a:t>
            </a:r>
            <a:r>
              <a:rPr lang="en-US" dirty="0" err="1" smtClean="0"/>
              <a:t>rådgiverne</a:t>
            </a:r>
            <a:r>
              <a:rPr lang="en-US" dirty="0" smtClean="0"/>
              <a:t> – </a:t>
            </a:r>
            <a:r>
              <a:rPr lang="en-US" dirty="0" err="1" smtClean="0"/>
              <a:t>mer</a:t>
            </a:r>
            <a:r>
              <a:rPr lang="en-US" dirty="0" smtClean="0"/>
              <a:t> </a:t>
            </a:r>
            <a:r>
              <a:rPr lang="en-US" dirty="0" err="1" smtClean="0"/>
              <a:t>nøytrale</a:t>
            </a:r>
            <a:r>
              <a:rPr lang="en-US" dirty="0" smtClean="0"/>
              <a:t> </a:t>
            </a:r>
            <a:r>
              <a:rPr lang="en-US" dirty="0" err="1" smtClean="0"/>
              <a:t>oppfatninger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NLRs </a:t>
            </a:r>
            <a:r>
              <a:rPr lang="en-US" dirty="0" err="1" smtClean="0"/>
              <a:t>rådgivere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61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Ujamn bruk av rådgivere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Melkeprodusentene bruker Tines’ rådgivere ulikt:	</a:t>
            </a:r>
          </a:p>
          <a:p>
            <a:pPr lvl="1"/>
            <a:r>
              <a:rPr lang="nb-NO" dirty="0" smtClean="0"/>
              <a:t>Enkelte definerer utviklingsprosjekter og leier inn rådgivere for å løse problemer - kostnadene til rådgivning sees på som utgifter til inntekts ervervelse</a:t>
            </a:r>
          </a:p>
          <a:p>
            <a:pPr lvl="1"/>
            <a:r>
              <a:rPr lang="nb-NO" dirty="0" smtClean="0"/>
              <a:t>Mange har Tines’ rådgivere på besøk en gang i året – kun den obligatoriske ene gangen i året</a:t>
            </a:r>
          </a:p>
          <a:p>
            <a:pPr lvl="1"/>
            <a:r>
              <a:rPr lang="nb-NO" dirty="0" smtClean="0"/>
              <a:t>Noen  ser på bruken av rådgivere kun som en utgift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8635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Læring i prosjekt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Prosjektbasert læring er viktig i mange deler av arbeidslivet – slik er det også for produsenter innen melk og sau</a:t>
            </a:r>
          </a:p>
          <a:p>
            <a:r>
              <a:rPr lang="nb-NO" dirty="0" smtClean="0"/>
              <a:t>Prosjektene det vises til her er større ombygginger med løsdrift og robot</a:t>
            </a:r>
          </a:p>
          <a:p>
            <a:r>
              <a:rPr lang="nb-NO" dirty="0" smtClean="0"/>
              <a:t>I planleggingsfasen er det en intens søken etter hvilke erfaringer som har vært gjort med ulike løsninger og ulike typer utstyr; studieturer, besøk på messer, bruk av rådgivere, diskusjon med kollegaer i bygda 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194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Bakgrunn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Oppland </a:t>
            </a:r>
            <a:r>
              <a:rPr lang="en-US" dirty="0" err="1" smtClean="0"/>
              <a:t>fylkeskommune</a:t>
            </a:r>
            <a:r>
              <a:rPr lang="en-US" dirty="0" smtClean="0"/>
              <a:t> </a:t>
            </a:r>
            <a:r>
              <a:rPr lang="en-US" dirty="0" err="1" smtClean="0"/>
              <a:t>skal</a:t>
            </a:r>
            <a:r>
              <a:rPr lang="en-US" dirty="0" smtClean="0"/>
              <a:t> </a:t>
            </a:r>
            <a:r>
              <a:rPr lang="en-US" dirty="0" err="1" smtClean="0"/>
              <a:t>sammen</a:t>
            </a:r>
            <a:r>
              <a:rPr lang="en-US" dirty="0" smtClean="0"/>
              <a:t> med </a:t>
            </a:r>
            <a:r>
              <a:rPr lang="en-US" dirty="0" err="1" smtClean="0"/>
              <a:t>partnere</a:t>
            </a:r>
            <a:r>
              <a:rPr lang="en-US" dirty="0" smtClean="0"/>
              <a:t> </a:t>
            </a:r>
            <a:r>
              <a:rPr lang="en-US" dirty="0" err="1" smtClean="0"/>
              <a:t>gjennomføre</a:t>
            </a:r>
            <a:r>
              <a:rPr lang="en-US" dirty="0" smtClean="0"/>
              <a:t> RULL 2 med </a:t>
            </a:r>
            <a:r>
              <a:rPr lang="en-US" dirty="0" err="1" smtClean="0"/>
              <a:t>ulike</a:t>
            </a:r>
            <a:r>
              <a:rPr lang="en-US" dirty="0" smtClean="0"/>
              <a:t> </a:t>
            </a:r>
            <a:r>
              <a:rPr lang="en-US" dirty="0" err="1" smtClean="0"/>
              <a:t>delprosjekt</a:t>
            </a:r>
            <a:r>
              <a:rPr lang="en-US" dirty="0" smtClean="0"/>
              <a:t>, </a:t>
            </a:r>
            <a:r>
              <a:rPr lang="en-US" dirty="0" err="1" smtClean="0"/>
              <a:t>ett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de </a:t>
            </a:r>
            <a:r>
              <a:rPr lang="en-US" dirty="0" err="1" smtClean="0"/>
              <a:t>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Hvordan</a:t>
            </a:r>
            <a:r>
              <a:rPr lang="en-US" dirty="0" smtClean="0"/>
              <a:t> </a:t>
            </a:r>
            <a:r>
              <a:rPr lang="en-US" dirty="0" err="1" smtClean="0"/>
              <a:t>lærer</a:t>
            </a:r>
            <a:r>
              <a:rPr lang="en-US" dirty="0" smtClean="0"/>
              <a:t> </a:t>
            </a:r>
            <a:r>
              <a:rPr lang="en-US" dirty="0" err="1" smtClean="0"/>
              <a:t>bønder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Oppland” </a:t>
            </a:r>
            <a:r>
              <a:rPr lang="en-US" dirty="0" err="1" smtClean="0"/>
              <a:t>som</a:t>
            </a:r>
            <a:r>
              <a:rPr lang="en-US" dirty="0" smtClean="0"/>
              <a:t> et </a:t>
            </a:r>
            <a:r>
              <a:rPr lang="en-US" dirty="0" err="1" smtClean="0"/>
              <a:t>forposjekt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Resultatene</a:t>
            </a:r>
            <a:r>
              <a:rPr lang="en-US" dirty="0" smtClean="0"/>
              <a:t> </a:t>
            </a:r>
            <a:r>
              <a:rPr lang="en-US" dirty="0" err="1" smtClean="0"/>
              <a:t>skal</a:t>
            </a:r>
            <a:r>
              <a:rPr lang="en-US" dirty="0" smtClean="0"/>
              <a:t> </a:t>
            </a:r>
            <a:r>
              <a:rPr lang="en-US" dirty="0" err="1" smtClean="0"/>
              <a:t>inngå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en </a:t>
            </a:r>
            <a:r>
              <a:rPr lang="en-US" dirty="0" err="1" smtClean="0"/>
              <a:t>kompetansestrategi</a:t>
            </a:r>
            <a:r>
              <a:rPr lang="en-US" dirty="0" smtClean="0"/>
              <a:t> for </a:t>
            </a:r>
            <a:r>
              <a:rPr lang="en-US" dirty="0" err="1" smtClean="0"/>
              <a:t>landbruket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 Oppland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1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Tolkning, spørsmål, tiltak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213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Betydningen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nettverk</a:t>
            </a:r>
            <a:r>
              <a:rPr lang="en-US" dirty="0" smtClean="0"/>
              <a:t> (Hansen 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/>
              <a:t>Hansen </a:t>
            </a:r>
            <a:r>
              <a:rPr lang="nb-NO" dirty="0" smtClean="0"/>
              <a:t>peker </a:t>
            </a:r>
            <a:r>
              <a:rPr lang="nb-NO" dirty="0"/>
              <a:t>på viktigheten av at bønder inngår i nettverk. </a:t>
            </a:r>
            <a:endParaRPr lang="nb-NO" dirty="0" smtClean="0"/>
          </a:p>
          <a:p>
            <a:r>
              <a:rPr lang="nb-NO" dirty="0" smtClean="0"/>
              <a:t>Melkeprodusenter </a:t>
            </a:r>
            <a:r>
              <a:rPr lang="nb-NO" dirty="0"/>
              <a:t>som diskuterer drifta med minst 10 andre produsenter har veterinærkostander som er ca. </a:t>
            </a:r>
            <a:r>
              <a:rPr lang="nb-NO" dirty="0" smtClean="0"/>
              <a:t>7 </a:t>
            </a:r>
            <a:r>
              <a:rPr lang="nb-NO" dirty="0"/>
              <a:t>000,- kroner lavere enn for en gjennomsnittlig besetning. </a:t>
            </a:r>
            <a:endParaRPr lang="nb-NO" dirty="0" smtClean="0"/>
          </a:p>
          <a:p>
            <a:r>
              <a:rPr lang="nb-NO" dirty="0" smtClean="0"/>
              <a:t>Melkeprodusenter </a:t>
            </a:r>
            <a:r>
              <a:rPr lang="nb-NO" dirty="0"/>
              <a:t>uten agronomutdanning klarer ikke å utnytte kunnskap de får gjennom nettverk like godt som de som har agronomutdanning. </a:t>
            </a:r>
            <a:endParaRPr lang="nb-NO" dirty="0" smtClean="0"/>
          </a:p>
          <a:p>
            <a:r>
              <a:rPr lang="nb-NO" dirty="0" smtClean="0"/>
              <a:t>Dette </a:t>
            </a:r>
            <a:r>
              <a:rPr lang="nb-NO" dirty="0"/>
              <a:t>tyder på at det er en positiv sammenheng mellom human og sosial kapital. Melkeprodusenter med god utdanning (human kapital) er bedre i stand til å utnytte det de lærer i sine nettverk (sosial kapital) direkte i produksjonen.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5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Svake</a:t>
            </a:r>
            <a:r>
              <a:rPr lang="en-US" dirty="0" smtClean="0"/>
              <a:t> </a:t>
            </a:r>
            <a:r>
              <a:rPr lang="en-US" dirty="0" err="1" smtClean="0"/>
              <a:t>nettverk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Få</a:t>
            </a:r>
            <a:r>
              <a:rPr lang="en-US" sz="2400" dirty="0" smtClean="0"/>
              <a:t> </a:t>
            </a:r>
            <a:r>
              <a:rPr lang="en-US" sz="2400" dirty="0" err="1" smtClean="0"/>
              <a:t>synes</a:t>
            </a:r>
            <a:r>
              <a:rPr lang="en-US" sz="2400" dirty="0" smtClean="0"/>
              <a:t> å </a:t>
            </a:r>
            <a:r>
              <a:rPr lang="en-US" sz="2400" dirty="0" err="1" smtClean="0"/>
              <a:t>være</a:t>
            </a:r>
            <a:r>
              <a:rPr lang="en-US" sz="2400" dirty="0" smtClean="0"/>
              <a:t> </a:t>
            </a:r>
            <a:r>
              <a:rPr lang="en-US" sz="2400" dirty="0" err="1" smtClean="0"/>
              <a:t>aktivt</a:t>
            </a:r>
            <a:r>
              <a:rPr lang="en-US" sz="2400" dirty="0" smtClean="0"/>
              <a:t> del </a:t>
            </a:r>
            <a:r>
              <a:rPr lang="en-US" sz="2400" dirty="0" err="1" smtClean="0"/>
              <a:t>av</a:t>
            </a:r>
            <a:r>
              <a:rPr lang="en-US" sz="2400" dirty="0" smtClean="0"/>
              <a:t> </a:t>
            </a:r>
            <a:r>
              <a:rPr lang="en-US" sz="2400" dirty="0" err="1" smtClean="0"/>
              <a:t>nettverk</a:t>
            </a:r>
            <a:r>
              <a:rPr lang="en-US" sz="2400" dirty="0" smtClean="0"/>
              <a:t> med 10 </a:t>
            </a:r>
            <a:r>
              <a:rPr lang="en-US" sz="2400" dirty="0" err="1" smtClean="0"/>
              <a:t>eller</a:t>
            </a:r>
            <a:r>
              <a:rPr lang="en-US" sz="2400" dirty="0" smtClean="0"/>
              <a:t> </a:t>
            </a:r>
            <a:r>
              <a:rPr lang="en-US" sz="2400" dirty="0" err="1" smtClean="0"/>
              <a:t>flere</a:t>
            </a:r>
            <a:endParaRPr lang="en-US" sz="2400" dirty="0"/>
          </a:p>
          <a:p>
            <a:r>
              <a:rPr lang="en-US" sz="2400" dirty="0" smtClean="0"/>
              <a:t>Hos mine </a:t>
            </a:r>
            <a:r>
              <a:rPr lang="en-US" sz="2400" dirty="0" err="1" smtClean="0"/>
              <a:t>informanter</a:t>
            </a:r>
            <a:r>
              <a:rPr lang="en-US" sz="2400" dirty="0" smtClean="0"/>
              <a:t> </a:t>
            </a:r>
            <a:r>
              <a:rPr lang="en-US" sz="2400" dirty="0" err="1" smtClean="0"/>
              <a:t>diskuteres</a:t>
            </a:r>
            <a:r>
              <a:rPr lang="en-US" sz="2400" dirty="0" smtClean="0"/>
              <a:t> </a:t>
            </a:r>
            <a:r>
              <a:rPr lang="en-US" sz="2400" dirty="0" err="1" smtClean="0"/>
              <a:t>drifta</a:t>
            </a:r>
            <a:r>
              <a:rPr lang="en-US" sz="2400" dirty="0" smtClean="0"/>
              <a:t> </a:t>
            </a:r>
            <a:r>
              <a:rPr lang="en-US" sz="2400" dirty="0" err="1" smtClean="0"/>
              <a:t>typisk</a:t>
            </a:r>
            <a:r>
              <a:rPr lang="en-US" sz="2400" dirty="0" smtClean="0"/>
              <a:t> med 3-4 </a:t>
            </a:r>
            <a:r>
              <a:rPr lang="en-US" sz="2400" dirty="0" err="1" smtClean="0"/>
              <a:t>andre</a:t>
            </a:r>
            <a:r>
              <a:rPr lang="en-US" sz="2400" dirty="0" smtClean="0"/>
              <a:t>; partner, </a:t>
            </a:r>
            <a:r>
              <a:rPr lang="en-US" sz="2400" dirty="0" err="1" smtClean="0"/>
              <a:t>en</a:t>
            </a:r>
            <a:r>
              <a:rPr lang="en-US" sz="2400" dirty="0" smtClean="0"/>
              <a:t> Tine </a:t>
            </a:r>
            <a:r>
              <a:rPr lang="en-US" sz="2400" dirty="0" err="1" smtClean="0"/>
              <a:t>rådgiver</a:t>
            </a:r>
            <a:r>
              <a:rPr lang="en-US" sz="2400" dirty="0" smtClean="0"/>
              <a:t> </a:t>
            </a:r>
            <a:r>
              <a:rPr lang="en-US" sz="2400" dirty="0" err="1" smtClean="0"/>
              <a:t>nå</a:t>
            </a:r>
            <a:r>
              <a:rPr lang="en-US" sz="2400" dirty="0" smtClean="0"/>
              <a:t> og da og et par </a:t>
            </a:r>
            <a:r>
              <a:rPr lang="en-US" sz="2400" dirty="0" err="1" smtClean="0"/>
              <a:t>naboer</a:t>
            </a:r>
            <a:r>
              <a:rPr lang="en-US" sz="2400" dirty="0" smtClean="0"/>
              <a:t>. </a:t>
            </a:r>
          </a:p>
          <a:p>
            <a:pPr lvl="1"/>
            <a:r>
              <a:rPr lang="en-US" dirty="0" err="1" smtClean="0"/>
              <a:t>Dette</a:t>
            </a:r>
            <a:r>
              <a:rPr lang="en-US" dirty="0" smtClean="0"/>
              <a:t> </a:t>
            </a:r>
            <a:r>
              <a:rPr lang="en-US" dirty="0" err="1" smtClean="0"/>
              <a:t>samsvarer</a:t>
            </a:r>
            <a:r>
              <a:rPr lang="en-US" dirty="0" smtClean="0"/>
              <a:t> med </a:t>
            </a:r>
            <a:r>
              <a:rPr lang="en-US" dirty="0" err="1" smtClean="0"/>
              <a:t>gjennomsnittet</a:t>
            </a:r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Hansens</a:t>
            </a:r>
            <a:r>
              <a:rPr lang="en-US" dirty="0" smtClean="0"/>
              <a:t> (2013) </a:t>
            </a:r>
            <a:r>
              <a:rPr lang="en-US" dirty="0" err="1" smtClean="0"/>
              <a:t>studie</a:t>
            </a:r>
            <a:endParaRPr lang="en-US" dirty="0" smtClean="0"/>
          </a:p>
          <a:p>
            <a:r>
              <a:rPr lang="en-US" sz="2400" dirty="0" err="1" smtClean="0"/>
              <a:t>Unntak</a:t>
            </a:r>
            <a:r>
              <a:rPr lang="en-US" sz="2400" dirty="0" smtClean="0"/>
              <a:t> </a:t>
            </a:r>
            <a:r>
              <a:rPr lang="en-US" sz="2400" dirty="0" err="1" smtClean="0"/>
              <a:t>finnes</a:t>
            </a:r>
            <a:r>
              <a:rPr lang="en-US" sz="2400" dirty="0" smtClean="0"/>
              <a:t>, </a:t>
            </a:r>
            <a:r>
              <a:rPr lang="en-US" sz="2400" dirty="0" err="1" smtClean="0"/>
              <a:t>enkelte</a:t>
            </a:r>
            <a:r>
              <a:rPr lang="en-US" sz="2400" dirty="0" smtClean="0"/>
              <a:t> </a:t>
            </a:r>
            <a:r>
              <a:rPr lang="en-US" sz="2400" dirty="0" err="1" smtClean="0"/>
              <a:t>diskuterer</a:t>
            </a:r>
            <a:r>
              <a:rPr lang="en-US" sz="2400" dirty="0" smtClean="0"/>
              <a:t> </a:t>
            </a:r>
            <a:r>
              <a:rPr lang="en-US" sz="2400" dirty="0" err="1" smtClean="0"/>
              <a:t>ikke</a:t>
            </a:r>
            <a:r>
              <a:rPr lang="en-US" sz="2400" dirty="0" smtClean="0"/>
              <a:t> med </a:t>
            </a:r>
            <a:r>
              <a:rPr lang="en-US" sz="2400" dirty="0" err="1" smtClean="0"/>
              <a:t>noen</a:t>
            </a:r>
            <a:r>
              <a:rPr lang="en-US" sz="2400" dirty="0" smtClean="0"/>
              <a:t> </a:t>
            </a:r>
            <a:r>
              <a:rPr lang="en-US" sz="2400" dirty="0" err="1" smtClean="0"/>
              <a:t>andre</a:t>
            </a:r>
            <a:r>
              <a:rPr lang="en-US" sz="2400" dirty="0" smtClean="0"/>
              <a:t>, </a:t>
            </a:r>
            <a:r>
              <a:rPr lang="en-US" sz="2400" dirty="0" err="1" smtClean="0"/>
              <a:t>mens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informant </a:t>
            </a:r>
            <a:r>
              <a:rPr lang="en-US" sz="2400" dirty="0" err="1" smtClean="0"/>
              <a:t>var</a:t>
            </a:r>
            <a:r>
              <a:rPr lang="en-US" sz="2400" dirty="0" smtClean="0"/>
              <a:t> med </a:t>
            </a:r>
            <a:r>
              <a:rPr lang="en-US" sz="2400" dirty="0" err="1" smtClean="0"/>
              <a:t>i</a:t>
            </a:r>
            <a:r>
              <a:rPr lang="en-US" sz="2400" dirty="0" smtClean="0"/>
              <a:t> et </a:t>
            </a:r>
            <a:r>
              <a:rPr lang="en-US" sz="2400" dirty="0" err="1" smtClean="0"/>
              <a:t>nasjonalt</a:t>
            </a:r>
            <a:r>
              <a:rPr lang="en-US" sz="2400" dirty="0" smtClean="0"/>
              <a:t> </a:t>
            </a:r>
            <a:r>
              <a:rPr lang="en-US" sz="2400" dirty="0" err="1" smtClean="0"/>
              <a:t>nettverk</a:t>
            </a:r>
            <a:r>
              <a:rPr lang="en-US" sz="2400" dirty="0" smtClean="0"/>
              <a:t> </a:t>
            </a:r>
            <a:r>
              <a:rPr lang="en-US" sz="2400" dirty="0" err="1" smtClean="0"/>
              <a:t>bestående</a:t>
            </a:r>
            <a:r>
              <a:rPr lang="en-US" sz="2400" dirty="0" smtClean="0"/>
              <a:t> </a:t>
            </a:r>
            <a:r>
              <a:rPr lang="en-US" sz="2400" dirty="0" err="1" smtClean="0"/>
              <a:t>av</a:t>
            </a:r>
            <a:r>
              <a:rPr lang="en-US" sz="2400" dirty="0" smtClean="0"/>
              <a:t> </a:t>
            </a:r>
            <a:r>
              <a:rPr lang="en-US" sz="2400" dirty="0" err="1" smtClean="0"/>
              <a:t>forskere</a:t>
            </a:r>
            <a:r>
              <a:rPr lang="en-US" sz="2400" dirty="0" smtClean="0"/>
              <a:t>, </a:t>
            </a:r>
            <a:r>
              <a:rPr lang="en-US" sz="2400" dirty="0" err="1" smtClean="0"/>
              <a:t>veterinærer</a:t>
            </a:r>
            <a:r>
              <a:rPr lang="en-US" sz="2400" dirty="0" smtClean="0"/>
              <a:t> og </a:t>
            </a:r>
            <a:r>
              <a:rPr lang="en-US" sz="2400" dirty="0" err="1" smtClean="0"/>
              <a:t>svært</a:t>
            </a:r>
            <a:r>
              <a:rPr lang="en-US" sz="2400" dirty="0" smtClean="0"/>
              <a:t> </a:t>
            </a:r>
            <a:r>
              <a:rPr lang="en-US" sz="2400" dirty="0" err="1" smtClean="0"/>
              <a:t>dyktige</a:t>
            </a:r>
            <a:r>
              <a:rPr lang="en-US" sz="2400" dirty="0" smtClean="0"/>
              <a:t> </a:t>
            </a:r>
            <a:r>
              <a:rPr lang="en-US" sz="2400" dirty="0" err="1" smtClean="0"/>
              <a:t>bønder</a:t>
            </a:r>
            <a:r>
              <a:rPr lang="en-US" sz="2400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11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Bedre kompetansetilbud -hva kan gjøres?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Er problemet å bedre tilbudet av kompetanse i Oppland – eller å bruke den kompetansen som allerede finnes bedre?</a:t>
            </a:r>
          </a:p>
          <a:p>
            <a:r>
              <a:rPr lang="nb-NO" dirty="0" smtClean="0"/>
              <a:t>Følgende punkter kan diskuteres:</a:t>
            </a:r>
          </a:p>
          <a:p>
            <a:pPr lvl="1"/>
            <a:r>
              <a:rPr lang="nb-NO" dirty="0" smtClean="0"/>
              <a:t>Underinvestering i rådgivning</a:t>
            </a:r>
          </a:p>
          <a:p>
            <a:pPr lvl="1"/>
            <a:r>
              <a:rPr lang="nb-NO" dirty="0" smtClean="0"/>
              <a:t>Kurs og kompetansetilbudet</a:t>
            </a:r>
          </a:p>
          <a:p>
            <a:pPr lvl="1"/>
            <a:r>
              <a:rPr lang="nb-NO" dirty="0" smtClean="0"/>
              <a:t>Styrke nettverk</a:t>
            </a:r>
          </a:p>
          <a:p>
            <a:pPr lvl="1"/>
            <a:r>
              <a:rPr lang="nb-NO" dirty="0" smtClean="0"/>
              <a:t>Holdninger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62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Underinvestering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rådgivning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mange </a:t>
            </a:r>
            <a:r>
              <a:rPr lang="en-US" dirty="0" err="1" smtClean="0"/>
              <a:t>melkeprodusenter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rådgivning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 en </a:t>
            </a:r>
            <a:r>
              <a:rPr lang="en-US" dirty="0" err="1" smtClean="0"/>
              <a:t>kostnad</a:t>
            </a:r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stedet</a:t>
            </a:r>
            <a:r>
              <a:rPr lang="en-US" dirty="0" smtClean="0"/>
              <a:t> for en </a:t>
            </a:r>
            <a:r>
              <a:rPr lang="en-US" dirty="0" err="1" smtClean="0"/>
              <a:t>mulighet</a:t>
            </a:r>
            <a:endParaRPr lang="en-US" dirty="0" smtClean="0"/>
          </a:p>
          <a:p>
            <a:r>
              <a:rPr lang="en-US" dirty="0" smtClean="0"/>
              <a:t>Tine </a:t>
            </a:r>
            <a:r>
              <a:rPr lang="en-US" dirty="0" err="1" smtClean="0"/>
              <a:t>mener</a:t>
            </a:r>
            <a:r>
              <a:rPr lang="en-US" dirty="0" smtClean="0"/>
              <a:t> </a:t>
            </a:r>
            <a:r>
              <a:rPr lang="en-US" dirty="0" err="1" smtClean="0"/>
              <a:t>selv</a:t>
            </a:r>
            <a:r>
              <a:rPr lang="en-US" dirty="0" smtClean="0"/>
              <a:t> at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økonomiske</a:t>
            </a:r>
            <a:r>
              <a:rPr lang="en-US" dirty="0" smtClean="0"/>
              <a:t> </a:t>
            </a:r>
            <a:r>
              <a:rPr lang="en-US" dirty="0" err="1" smtClean="0"/>
              <a:t>resultatet</a:t>
            </a:r>
            <a:r>
              <a:rPr lang="en-US" dirty="0" smtClean="0"/>
              <a:t> </a:t>
            </a:r>
            <a:r>
              <a:rPr lang="en-US" dirty="0" err="1" smtClean="0"/>
              <a:t>innen</a:t>
            </a:r>
            <a:r>
              <a:rPr lang="en-US" dirty="0" smtClean="0"/>
              <a:t> </a:t>
            </a:r>
            <a:r>
              <a:rPr lang="en-US" dirty="0" err="1" smtClean="0"/>
              <a:t>melkeproduksjon</a:t>
            </a:r>
            <a:r>
              <a:rPr lang="en-US" dirty="0" smtClean="0"/>
              <a:t> </a:t>
            </a:r>
            <a:r>
              <a:rPr lang="en-US" dirty="0" err="1" smtClean="0"/>
              <a:t>ville</a:t>
            </a:r>
            <a:r>
              <a:rPr lang="en-US" dirty="0" smtClean="0"/>
              <a:t> ha </a:t>
            </a:r>
            <a:r>
              <a:rPr lang="en-US" dirty="0" err="1" smtClean="0"/>
              <a:t>vært</a:t>
            </a:r>
            <a:r>
              <a:rPr lang="en-US" dirty="0" smtClean="0"/>
              <a:t> </a:t>
            </a:r>
            <a:r>
              <a:rPr lang="en-US" dirty="0" err="1" smtClean="0"/>
              <a:t>bedre</a:t>
            </a:r>
            <a:r>
              <a:rPr lang="en-US" dirty="0" smtClean="0"/>
              <a:t> med </a:t>
            </a:r>
            <a:r>
              <a:rPr lang="en-US" dirty="0" err="1" smtClean="0"/>
              <a:t>mer</a:t>
            </a:r>
            <a:r>
              <a:rPr lang="en-US" dirty="0" smtClean="0"/>
              <a:t> </a:t>
            </a:r>
            <a:r>
              <a:rPr lang="en-US" dirty="0" err="1" smtClean="0"/>
              <a:t>bruk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rådgivere</a:t>
            </a:r>
            <a:endParaRPr lang="en-US" dirty="0" smtClean="0"/>
          </a:p>
          <a:p>
            <a:r>
              <a:rPr lang="en-US" dirty="0" smtClean="0"/>
              <a:t>Hansen (2013) </a:t>
            </a:r>
            <a:r>
              <a:rPr lang="en-US" dirty="0" err="1" smtClean="0"/>
              <a:t>peker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sammenheng</a:t>
            </a:r>
            <a:r>
              <a:rPr lang="en-US" dirty="0" smtClean="0"/>
              <a:t> </a:t>
            </a:r>
            <a:r>
              <a:rPr lang="en-US" dirty="0" err="1" smtClean="0"/>
              <a:t>mellom</a:t>
            </a:r>
            <a:r>
              <a:rPr lang="en-US" dirty="0" smtClean="0"/>
              <a:t> </a:t>
            </a:r>
            <a:r>
              <a:rPr lang="en-US" dirty="0" err="1" smtClean="0"/>
              <a:t>aktiv</a:t>
            </a:r>
            <a:r>
              <a:rPr lang="en-US" dirty="0" smtClean="0"/>
              <a:t> </a:t>
            </a:r>
            <a:r>
              <a:rPr lang="en-US" dirty="0" err="1" smtClean="0"/>
              <a:t>bruk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rådgivere</a:t>
            </a:r>
            <a:r>
              <a:rPr lang="en-US" dirty="0" smtClean="0"/>
              <a:t> og  </a:t>
            </a:r>
            <a:r>
              <a:rPr lang="en-US" dirty="0" err="1" smtClean="0"/>
              <a:t>evne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å </a:t>
            </a:r>
            <a:r>
              <a:rPr lang="en-US" dirty="0" err="1" smtClean="0"/>
              <a:t>forebygge</a:t>
            </a:r>
            <a:r>
              <a:rPr lang="en-US" dirty="0" smtClean="0"/>
              <a:t> </a:t>
            </a:r>
            <a:r>
              <a:rPr lang="en-US" dirty="0" err="1" smtClean="0"/>
              <a:t>problemer</a:t>
            </a:r>
            <a:r>
              <a:rPr lang="en-US" dirty="0" smtClean="0"/>
              <a:t> hos </a:t>
            </a:r>
            <a:r>
              <a:rPr lang="en-US" dirty="0" err="1" smtClean="0"/>
              <a:t>melkeprodusenter</a:t>
            </a:r>
            <a:endParaRPr lang="en-US" dirty="0" smtClean="0"/>
          </a:p>
          <a:p>
            <a:r>
              <a:rPr lang="en-US" dirty="0" smtClean="0"/>
              <a:t>Hansen (2013) </a:t>
            </a:r>
            <a:r>
              <a:rPr lang="en-US" dirty="0" err="1" smtClean="0"/>
              <a:t>peker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at </a:t>
            </a:r>
            <a:r>
              <a:rPr lang="en-US" dirty="0" err="1" smtClean="0"/>
              <a:t>bønder</a:t>
            </a:r>
            <a:r>
              <a:rPr lang="en-US" dirty="0" smtClean="0"/>
              <a:t> med </a:t>
            </a:r>
            <a:r>
              <a:rPr lang="en-US" dirty="0" err="1" smtClean="0"/>
              <a:t>landbruksutdanning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flinkere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å </a:t>
            </a:r>
            <a:r>
              <a:rPr lang="en-US" dirty="0" err="1" smtClean="0"/>
              <a:t>bruke</a:t>
            </a:r>
            <a:r>
              <a:rPr lang="en-US" dirty="0" smtClean="0"/>
              <a:t> </a:t>
            </a:r>
            <a:r>
              <a:rPr lang="en-US" dirty="0" err="1" smtClean="0"/>
              <a:t>rådgivere</a:t>
            </a:r>
            <a:r>
              <a:rPr lang="en-US" dirty="0" smtClean="0"/>
              <a:t> </a:t>
            </a:r>
            <a:r>
              <a:rPr lang="en-US" dirty="0" err="1" smtClean="0"/>
              <a:t>aktivt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4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Rådgivning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M</a:t>
            </a:r>
            <a:r>
              <a:rPr lang="nb-NO" dirty="0" smtClean="0"/>
              <a:t>anglende kobling mellom hva bonden forventer og hva rådgiver kan levere?</a:t>
            </a:r>
          </a:p>
          <a:p>
            <a:r>
              <a:rPr lang="nb-NO" dirty="0" smtClean="0"/>
              <a:t>Noen rådgivere får svært godt skussmål – mens andre kommer dårligere ut</a:t>
            </a:r>
          </a:p>
          <a:p>
            <a:r>
              <a:rPr lang="nb-NO" dirty="0" smtClean="0"/>
              <a:t>Kan det være forskjeller i hvor gode rådgivere er til å kommunisere?</a:t>
            </a:r>
          </a:p>
          <a:p>
            <a:r>
              <a:rPr lang="nb-NO" dirty="0"/>
              <a:t>F</a:t>
            </a:r>
            <a:r>
              <a:rPr lang="nb-NO" dirty="0" smtClean="0"/>
              <a:t>orskjellig mottakskapasitet hos bønder avhengig av utdanning og vilje til å lære</a:t>
            </a:r>
          </a:p>
          <a:p>
            <a:r>
              <a:rPr lang="nb-NO" dirty="0" smtClean="0"/>
              <a:t>Timepris hos rådgivere tynger mer for små enn store produsenter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1339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Tiltak for økt bruk av rådgivere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 mange næringer er det en underinvestering i innovasjon og kompetanseoppbygging</a:t>
            </a:r>
          </a:p>
          <a:p>
            <a:r>
              <a:rPr lang="nb-NO" dirty="0" smtClean="0"/>
              <a:t>Det lages politikk for å styrke innovasjon gjennom økt bruk av forskning</a:t>
            </a:r>
          </a:p>
          <a:p>
            <a:r>
              <a:rPr lang="nb-NO" dirty="0" smtClean="0"/>
              <a:t>I jordbruket er det støtteordninger for nybygging – men hva med drift?</a:t>
            </a:r>
          </a:p>
          <a:p>
            <a:r>
              <a:rPr lang="nb-NO" dirty="0" smtClean="0"/>
              <a:t>Kan en vurdere incentiv ordninger for bønder som etablerer utviklingsprosjekter med rådgivere?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623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Kurs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Knapt noen av mine informanter savnet kurs, de finner kompetansetilbudet i Oppland godt </a:t>
            </a:r>
          </a:p>
          <a:p>
            <a:r>
              <a:rPr lang="nb-NO" dirty="0" smtClean="0"/>
              <a:t>Etablerte bønder er kresne med hvilke kurs de går på, skyldes at de har blandede erfaringer med foredragsholdere; </a:t>
            </a:r>
          </a:p>
          <a:p>
            <a:pPr lvl="1"/>
            <a:r>
              <a:rPr lang="nb-NO" dirty="0" smtClean="0"/>
              <a:t>«</a:t>
            </a:r>
            <a:r>
              <a:rPr lang="nb-NO" dirty="0"/>
              <a:t>D</a:t>
            </a:r>
            <a:r>
              <a:rPr lang="nb-NO" dirty="0" smtClean="0"/>
              <a:t>et eneste som var godt med kurset var kaffen»</a:t>
            </a:r>
          </a:p>
          <a:p>
            <a:r>
              <a:rPr lang="nb-NO" dirty="0" smtClean="0"/>
              <a:t>Nye bønder har en lavere terskel for å delta på kurs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2127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Nettverk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godt</a:t>
            </a:r>
            <a:r>
              <a:rPr lang="en-US" dirty="0" smtClean="0"/>
              <a:t> </a:t>
            </a:r>
            <a:r>
              <a:rPr lang="en-US" dirty="0" err="1" smtClean="0"/>
              <a:t>faglig</a:t>
            </a:r>
            <a:r>
              <a:rPr lang="en-US" dirty="0" smtClean="0"/>
              <a:t> </a:t>
            </a:r>
            <a:r>
              <a:rPr lang="en-US" dirty="0" err="1" smtClean="0"/>
              <a:t>grunnlag</a:t>
            </a:r>
            <a:r>
              <a:rPr lang="en-US" dirty="0" smtClean="0"/>
              <a:t> for å </a:t>
            </a:r>
            <a:r>
              <a:rPr lang="en-US" dirty="0" err="1" smtClean="0"/>
              <a:t>si</a:t>
            </a:r>
            <a:r>
              <a:rPr lang="en-US" dirty="0" smtClean="0"/>
              <a:t> at </a:t>
            </a:r>
            <a:r>
              <a:rPr lang="en-US" dirty="0" err="1" smtClean="0"/>
              <a:t>produsenter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inngår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sterke</a:t>
            </a:r>
            <a:r>
              <a:rPr lang="en-US" dirty="0" smtClean="0"/>
              <a:t> </a:t>
            </a:r>
            <a:r>
              <a:rPr lang="en-US" dirty="0" err="1" smtClean="0"/>
              <a:t>nettverk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gode</a:t>
            </a:r>
            <a:r>
              <a:rPr lang="en-US" dirty="0" smtClean="0"/>
              <a:t> </a:t>
            </a:r>
            <a:r>
              <a:rPr lang="en-US" dirty="0" err="1" smtClean="0"/>
              <a:t>resultater</a:t>
            </a:r>
            <a:endParaRPr lang="en-US" dirty="0" smtClean="0"/>
          </a:p>
          <a:p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dessverre</a:t>
            </a:r>
            <a:r>
              <a:rPr lang="en-US" dirty="0" smtClean="0"/>
              <a:t> et (</a:t>
            </a:r>
            <a:r>
              <a:rPr lang="en-US" dirty="0" err="1" smtClean="0"/>
              <a:t>ukjent</a:t>
            </a:r>
            <a:r>
              <a:rPr lang="en-US" dirty="0" smtClean="0"/>
              <a:t>) </a:t>
            </a:r>
            <a:r>
              <a:rPr lang="en-US" dirty="0" err="1" smtClean="0"/>
              <a:t>antall</a:t>
            </a:r>
            <a:r>
              <a:rPr lang="en-US" dirty="0" smtClean="0"/>
              <a:t> </a:t>
            </a:r>
            <a:r>
              <a:rPr lang="en-US" dirty="0" err="1" smtClean="0"/>
              <a:t>produsenter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deltar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noen</a:t>
            </a:r>
            <a:r>
              <a:rPr lang="en-US" dirty="0" smtClean="0"/>
              <a:t> </a:t>
            </a:r>
            <a:r>
              <a:rPr lang="en-US" dirty="0" err="1" smtClean="0"/>
              <a:t>nettverk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Tiltak</a:t>
            </a:r>
            <a:r>
              <a:rPr lang="en-US" dirty="0" smtClean="0"/>
              <a:t> for å </a:t>
            </a:r>
            <a:r>
              <a:rPr lang="en-US" dirty="0" err="1" smtClean="0"/>
              <a:t>styrke</a:t>
            </a:r>
            <a:r>
              <a:rPr lang="en-US" dirty="0" smtClean="0"/>
              <a:t> </a:t>
            </a:r>
            <a:r>
              <a:rPr lang="en-US" dirty="0" err="1" smtClean="0"/>
              <a:t>nettverk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få</a:t>
            </a:r>
            <a:r>
              <a:rPr lang="en-US" dirty="0" smtClean="0"/>
              <a:t> </a:t>
            </a:r>
            <a:r>
              <a:rPr lang="en-US" dirty="0" err="1" smtClean="0"/>
              <a:t>flere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å ta del </a:t>
            </a:r>
            <a:r>
              <a:rPr lang="en-US" dirty="0" err="1" smtClean="0"/>
              <a:t>i</a:t>
            </a:r>
            <a:r>
              <a:rPr lang="en-US" dirty="0" smtClean="0"/>
              <a:t> de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derfor</a:t>
            </a:r>
            <a:r>
              <a:rPr lang="en-US" dirty="0" smtClean="0"/>
              <a:t> </a:t>
            </a:r>
            <a:r>
              <a:rPr lang="en-US" dirty="0" err="1" smtClean="0"/>
              <a:t>viktig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Samhospitering</a:t>
            </a:r>
            <a:r>
              <a:rPr lang="en-US" dirty="0" smtClean="0"/>
              <a:t> hos </a:t>
            </a:r>
            <a:r>
              <a:rPr lang="en-US" dirty="0" err="1" smtClean="0"/>
              <a:t>naboer</a:t>
            </a:r>
            <a:endParaRPr lang="en-US" dirty="0" smtClean="0"/>
          </a:p>
          <a:p>
            <a:r>
              <a:rPr lang="en-US" dirty="0" err="1" smtClean="0"/>
              <a:t>Obligatoriske</a:t>
            </a:r>
            <a:r>
              <a:rPr lang="en-US" dirty="0" smtClean="0"/>
              <a:t> </a:t>
            </a:r>
            <a:r>
              <a:rPr lang="en-US" dirty="0" err="1" smtClean="0"/>
              <a:t>ordninger</a:t>
            </a:r>
            <a:r>
              <a:rPr lang="en-US" dirty="0" smtClean="0"/>
              <a:t> </a:t>
            </a:r>
            <a:r>
              <a:rPr lang="en-US" dirty="0" err="1" smtClean="0"/>
              <a:t>tvinger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med</a:t>
            </a:r>
          </a:p>
          <a:p>
            <a:r>
              <a:rPr lang="en-US" dirty="0" err="1" smtClean="0"/>
              <a:t>Landbrukshelga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et </a:t>
            </a:r>
            <a:r>
              <a:rPr lang="en-US" dirty="0" err="1" smtClean="0"/>
              <a:t>flott</a:t>
            </a:r>
            <a:r>
              <a:rPr lang="en-US" dirty="0" smtClean="0"/>
              <a:t> </a:t>
            </a:r>
            <a:r>
              <a:rPr lang="en-US" dirty="0" err="1" smtClean="0"/>
              <a:t>tiltak</a:t>
            </a:r>
            <a:r>
              <a:rPr lang="en-US" dirty="0" smtClean="0"/>
              <a:t> for å </a:t>
            </a:r>
            <a:r>
              <a:rPr lang="en-US" dirty="0" err="1" smtClean="0"/>
              <a:t>styrke</a:t>
            </a:r>
            <a:r>
              <a:rPr lang="en-US" dirty="0" smtClean="0"/>
              <a:t> </a:t>
            </a:r>
            <a:r>
              <a:rPr lang="en-US" dirty="0" err="1" smtClean="0"/>
              <a:t>nettverk</a:t>
            </a:r>
            <a:endParaRPr lang="en-US" dirty="0"/>
          </a:p>
          <a:p>
            <a:r>
              <a:rPr lang="en-US" dirty="0" smtClean="0"/>
              <a:t>Andre </a:t>
            </a:r>
            <a:r>
              <a:rPr lang="en-US" dirty="0" err="1" smtClean="0"/>
              <a:t>tiltak</a:t>
            </a:r>
            <a:r>
              <a:rPr lang="en-US" dirty="0" smtClean="0"/>
              <a:t> </a:t>
            </a:r>
            <a:r>
              <a:rPr lang="en-US" dirty="0" err="1" smtClean="0"/>
              <a:t>må</a:t>
            </a:r>
            <a:r>
              <a:rPr lang="en-US" dirty="0" smtClean="0"/>
              <a:t> </a:t>
            </a:r>
            <a:r>
              <a:rPr lang="en-US" dirty="0" err="1" smtClean="0"/>
              <a:t>diskuteres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dere</a:t>
            </a:r>
            <a:r>
              <a:rPr lang="en-US" dirty="0" smtClean="0"/>
              <a:t>……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82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r>
              <a:rPr lang="nb-NO" sz="3200" dirty="0"/>
              <a:t>B</a:t>
            </a:r>
            <a:r>
              <a:rPr lang="nb-NO" sz="3200" dirty="0" smtClean="0"/>
              <a:t>ruk kvelden og natta (?) til effektiv nettverksbygging</a:t>
            </a:r>
          </a:p>
          <a:p>
            <a:endParaRPr lang="nb-NO" dirty="0"/>
          </a:p>
          <a:p>
            <a:r>
              <a:rPr lang="nb-NO" dirty="0" smtClean="0"/>
              <a:t>Takk for meg!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2877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Arbeidsoppgaver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Ønsker</a:t>
            </a:r>
            <a:r>
              <a:rPr lang="en-US" dirty="0" smtClean="0"/>
              <a:t> å </a:t>
            </a:r>
            <a:r>
              <a:rPr lang="en-US" dirty="0" err="1" smtClean="0"/>
              <a:t>kartlegge</a:t>
            </a:r>
            <a:r>
              <a:rPr lang="en-US" dirty="0" smtClean="0"/>
              <a:t> </a:t>
            </a:r>
            <a:r>
              <a:rPr lang="en-US" dirty="0" err="1" smtClean="0"/>
              <a:t>hvordan</a:t>
            </a:r>
            <a:r>
              <a:rPr lang="en-US" dirty="0" smtClean="0"/>
              <a:t> </a:t>
            </a:r>
            <a:r>
              <a:rPr lang="en-US" dirty="0" err="1" smtClean="0"/>
              <a:t>læring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kompetanseheving</a:t>
            </a:r>
            <a:r>
              <a:rPr lang="en-US" dirty="0" smtClean="0"/>
              <a:t> </a:t>
            </a:r>
            <a:r>
              <a:rPr lang="en-US" dirty="0" err="1" smtClean="0"/>
              <a:t>foregår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praksis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Intervjuer</a:t>
            </a:r>
            <a:r>
              <a:rPr lang="en-US" dirty="0" smtClean="0"/>
              <a:t> </a:t>
            </a:r>
            <a:r>
              <a:rPr lang="en-US" dirty="0" err="1" smtClean="0"/>
              <a:t>hjemme</a:t>
            </a:r>
            <a:r>
              <a:rPr lang="en-US" dirty="0" smtClean="0"/>
              <a:t> hos </a:t>
            </a:r>
            <a:r>
              <a:rPr lang="en-US" dirty="0" err="1" smtClean="0"/>
              <a:t>omkring</a:t>
            </a:r>
            <a:r>
              <a:rPr lang="en-US" dirty="0" smtClean="0"/>
              <a:t> 30 </a:t>
            </a:r>
            <a:r>
              <a:rPr lang="en-US" dirty="0" err="1" smtClean="0"/>
              <a:t>bønder</a:t>
            </a:r>
            <a:endParaRPr lang="en-US" dirty="0" smtClean="0"/>
          </a:p>
          <a:p>
            <a:r>
              <a:rPr lang="en-US" dirty="0" smtClean="0"/>
              <a:t>Tre </a:t>
            </a:r>
            <a:r>
              <a:rPr lang="en-US" dirty="0" err="1" smtClean="0"/>
              <a:t>typer</a:t>
            </a:r>
            <a:r>
              <a:rPr lang="en-US" dirty="0" smtClean="0"/>
              <a:t> </a:t>
            </a:r>
            <a:r>
              <a:rPr lang="en-US" dirty="0" err="1" smtClean="0"/>
              <a:t>næringer</a:t>
            </a:r>
            <a:r>
              <a:rPr lang="en-US" dirty="0" smtClean="0"/>
              <a:t>/</a:t>
            </a:r>
            <a:r>
              <a:rPr lang="en-US" dirty="0" err="1" smtClean="0"/>
              <a:t>geografier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Melkeprodusenter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 </a:t>
            </a:r>
            <a:r>
              <a:rPr lang="en-US" dirty="0" err="1" smtClean="0"/>
              <a:t>Gudbransdalen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Sau-geit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Valdres</a:t>
            </a:r>
            <a:endParaRPr lang="en-US" dirty="0" smtClean="0"/>
          </a:p>
          <a:p>
            <a:pPr lvl="1"/>
            <a:r>
              <a:rPr lang="en-US" dirty="0" err="1" smtClean="0"/>
              <a:t>Planteprodusenter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Toten</a:t>
            </a:r>
            <a:r>
              <a:rPr lang="en-US" dirty="0" smtClean="0"/>
              <a:t>/</a:t>
            </a:r>
            <a:r>
              <a:rPr lang="en-US" dirty="0" err="1" smtClean="0"/>
              <a:t>Hadeland</a:t>
            </a:r>
            <a:r>
              <a:rPr lang="en-US" dirty="0" smtClean="0"/>
              <a:t> (</a:t>
            </a:r>
            <a:r>
              <a:rPr lang="en-US" dirty="0" err="1" smtClean="0"/>
              <a:t>intervjuer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februar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Vil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dag </a:t>
            </a:r>
            <a:r>
              <a:rPr lang="en-US" dirty="0" err="1" smtClean="0"/>
              <a:t>hovedsakelig</a:t>
            </a:r>
            <a:r>
              <a:rPr lang="en-US" dirty="0" smtClean="0"/>
              <a:t> </a:t>
            </a:r>
            <a:r>
              <a:rPr lang="en-US" dirty="0" err="1" smtClean="0"/>
              <a:t>snakke</a:t>
            </a:r>
            <a:r>
              <a:rPr lang="en-US" dirty="0" smtClean="0"/>
              <a:t> med </a:t>
            </a:r>
            <a:r>
              <a:rPr lang="en-US" dirty="0" err="1" smtClean="0"/>
              <a:t>utgangspunkt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intervjuer</a:t>
            </a:r>
            <a:r>
              <a:rPr lang="en-US" dirty="0" smtClean="0"/>
              <a:t> med </a:t>
            </a:r>
            <a:r>
              <a:rPr lang="en-US" dirty="0" err="1" smtClean="0"/>
              <a:t>melkeprodusenter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Kommer</a:t>
            </a:r>
            <a:r>
              <a:rPr lang="en-US" dirty="0" smtClean="0"/>
              <a:t> en rapport </a:t>
            </a:r>
            <a:r>
              <a:rPr lang="en-US" dirty="0" err="1" smtClean="0"/>
              <a:t>fra</a:t>
            </a:r>
            <a:r>
              <a:rPr lang="en-US" dirty="0" smtClean="0"/>
              <a:t> </a:t>
            </a:r>
            <a:r>
              <a:rPr lang="en-US" dirty="0" err="1" smtClean="0"/>
              <a:t>prosjektet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mars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2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Faglig</a:t>
            </a:r>
            <a:r>
              <a:rPr lang="en-US" dirty="0" smtClean="0"/>
              <a:t> </a:t>
            </a:r>
            <a:r>
              <a:rPr lang="en-US" dirty="0" err="1" smtClean="0"/>
              <a:t>tilnærming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Personlige</a:t>
            </a:r>
            <a:r>
              <a:rPr lang="en-US" dirty="0" smtClean="0"/>
              <a:t> </a:t>
            </a:r>
            <a:r>
              <a:rPr lang="en-US" dirty="0" err="1" smtClean="0"/>
              <a:t>intervjuer</a:t>
            </a:r>
            <a:r>
              <a:rPr lang="en-US" dirty="0" smtClean="0"/>
              <a:t> med </a:t>
            </a:r>
            <a:r>
              <a:rPr lang="en-US" dirty="0" err="1" smtClean="0"/>
              <a:t>fyldige</a:t>
            </a:r>
            <a:r>
              <a:rPr lang="en-US" dirty="0" smtClean="0"/>
              <a:t> </a:t>
            </a:r>
            <a:r>
              <a:rPr lang="en-US" dirty="0" err="1" smtClean="0"/>
              <a:t>beskrivelser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læringspraksiser</a:t>
            </a:r>
            <a:endParaRPr lang="en-US" dirty="0"/>
          </a:p>
          <a:p>
            <a:r>
              <a:rPr lang="en-US" dirty="0" err="1" smtClean="0"/>
              <a:t>Læring</a:t>
            </a:r>
            <a:r>
              <a:rPr lang="en-US" dirty="0" smtClean="0"/>
              <a:t> </a:t>
            </a:r>
            <a:r>
              <a:rPr lang="en-US" dirty="0" err="1" smtClean="0"/>
              <a:t>foregår</a:t>
            </a:r>
            <a:r>
              <a:rPr lang="en-US" dirty="0" smtClean="0"/>
              <a:t> </a:t>
            </a:r>
            <a:r>
              <a:rPr lang="en-US" dirty="0" err="1" smtClean="0"/>
              <a:t>relasjoner</a:t>
            </a:r>
            <a:r>
              <a:rPr lang="en-US" dirty="0" smtClean="0"/>
              <a:t> med </a:t>
            </a:r>
            <a:r>
              <a:rPr lang="en-US" dirty="0" err="1" smtClean="0"/>
              <a:t>nærtstående</a:t>
            </a:r>
            <a:r>
              <a:rPr lang="en-US" dirty="0" smtClean="0"/>
              <a:t>, </a:t>
            </a:r>
            <a:r>
              <a:rPr lang="en-US" dirty="0" err="1" smtClean="0"/>
              <a:t>naboer</a:t>
            </a:r>
            <a:r>
              <a:rPr lang="en-US" dirty="0" smtClean="0"/>
              <a:t>, </a:t>
            </a:r>
            <a:r>
              <a:rPr lang="en-US" dirty="0" err="1" smtClean="0"/>
              <a:t>rådgivere</a:t>
            </a:r>
            <a:r>
              <a:rPr lang="en-US" dirty="0" smtClean="0"/>
              <a:t>, </a:t>
            </a:r>
            <a:r>
              <a:rPr lang="en-US" dirty="0" err="1" smtClean="0"/>
              <a:t>kolleger</a:t>
            </a:r>
            <a:r>
              <a:rPr lang="en-US" dirty="0" smtClean="0"/>
              <a:t> og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andre</a:t>
            </a:r>
            <a:r>
              <a:rPr lang="en-US" dirty="0" smtClean="0"/>
              <a:t> </a:t>
            </a:r>
            <a:r>
              <a:rPr lang="en-US" dirty="0" err="1" smtClean="0"/>
              <a:t>arenaer</a:t>
            </a:r>
            <a:r>
              <a:rPr lang="en-US" dirty="0" smtClean="0"/>
              <a:t> 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raksisnær</a:t>
            </a:r>
            <a:r>
              <a:rPr lang="en-US" dirty="0" smtClean="0"/>
              <a:t> og </a:t>
            </a:r>
            <a:r>
              <a:rPr lang="en-US" dirty="0" err="1" smtClean="0"/>
              <a:t>sosialt</a:t>
            </a:r>
            <a:r>
              <a:rPr lang="en-US" dirty="0" smtClean="0"/>
              <a:t> </a:t>
            </a:r>
            <a:r>
              <a:rPr lang="en-US" dirty="0" err="1" smtClean="0"/>
              <a:t>forankret</a:t>
            </a:r>
            <a:r>
              <a:rPr lang="en-US" dirty="0" smtClean="0"/>
              <a:t> </a:t>
            </a:r>
            <a:r>
              <a:rPr lang="en-US" dirty="0" err="1" smtClean="0"/>
              <a:t>læring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samhandling</a:t>
            </a:r>
            <a:r>
              <a:rPr lang="en-US" dirty="0" smtClean="0"/>
              <a:t> med </a:t>
            </a:r>
            <a:r>
              <a:rPr lang="en-US" dirty="0" err="1" smtClean="0"/>
              <a:t>andre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78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Faglig</a:t>
            </a:r>
            <a:r>
              <a:rPr lang="en-US" dirty="0" smtClean="0"/>
              <a:t> </a:t>
            </a:r>
            <a:r>
              <a:rPr lang="en-US" dirty="0" err="1" smtClean="0"/>
              <a:t>tilnærming</a:t>
            </a:r>
            <a:endParaRPr lang="en-US" dirty="0" smtClean="0"/>
          </a:p>
          <a:p>
            <a:r>
              <a:rPr lang="en-US" dirty="0" err="1" smtClean="0"/>
              <a:t>Hvordan</a:t>
            </a:r>
            <a:r>
              <a:rPr lang="en-US" dirty="0" smtClean="0"/>
              <a:t> </a:t>
            </a:r>
            <a:r>
              <a:rPr lang="en-US" dirty="0" err="1" smtClean="0"/>
              <a:t>bønder</a:t>
            </a:r>
            <a:r>
              <a:rPr lang="en-US" dirty="0" smtClean="0"/>
              <a:t> </a:t>
            </a:r>
            <a:r>
              <a:rPr lang="en-US" dirty="0" err="1" smtClean="0"/>
              <a:t>lærer</a:t>
            </a:r>
            <a:r>
              <a:rPr lang="en-US" dirty="0" smtClean="0"/>
              <a:t> </a:t>
            </a:r>
            <a:r>
              <a:rPr lang="en-US" dirty="0" err="1" smtClean="0"/>
              <a:t>vil</a:t>
            </a:r>
            <a:r>
              <a:rPr lang="en-US" dirty="0" smtClean="0"/>
              <a:t> </a:t>
            </a:r>
            <a:r>
              <a:rPr lang="en-US" dirty="0" err="1" smtClean="0"/>
              <a:t>bli</a:t>
            </a:r>
            <a:r>
              <a:rPr lang="en-US" dirty="0" smtClean="0"/>
              <a:t> </a:t>
            </a:r>
            <a:r>
              <a:rPr lang="en-US" dirty="0" err="1" smtClean="0"/>
              <a:t>drøftet</a:t>
            </a:r>
            <a:r>
              <a:rPr lang="en-US" dirty="0" smtClean="0"/>
              <a:t> med </a:t>
            </a:r>
            <a:r>
              <a:rPr lang="en-US" dirty="0" err="1" smtClean="0"/>
              <a:t>utgangspunkt</a:t>
            </a:r>
            <a:r>
              <a:rPr lang="en-US" dirty="0" smtClean="0"/>
              <a:t> i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dirty="0" err="1" smtClean="0"/>
              <a:t>Personlige</a:t>
            </a:r>
            <a:r>
              <a:rPr lang="en-US" dirty="0" smtClean="0"/>
              <a:t> </a:t>
            </a:r>
            <a:r>
              <a:rPr lang="en-US" dirty="0" err="1" smtClean="0"/>
              <a:t>egenskaper</a:t>
            </a:r>
            <a:endParaRPr lang="en-US" dirty="0" smtClean="0"/>
          </a:p>
          <a:p>
            <a:pPr lvl="1"/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nærstående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Naboer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betydningen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bygda</a:t>
            </a:r>
            <a:endParaRPr lang="en-US" dirty="0" smtClean="0"/>
          </a:p>
          <a:p>
            <a:pPr lvl="1"/>
            <a:r>
              <a:rPr lang="en-US" dirty="0" err="1" smtClean="0"/>
              <a:t>Faglitteratur</a:t>
            </a:r>
            <a:endParaRPr lang="en-US" dirty="0" smtClean="0"/>
          </a:p>
          <a:p>
            <a:pPr lvl="1"/>
            <a:r>
              <a:rPr lang="en-US" dirty="0" err="1" smtClean="0"/>
              <a:t>Læring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prosjekt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Personlige</a:t>
            </a:r>
            <a:r>
              <a:rPr lang="en-US" dirty="0" smtClean="0"/>
              <a:t> </a:t>
            </a:r>
            <a:r>
              <a:rPr lang="en-US" dirty="0" err="1" smtClean="0"/>
              <a:t>egenskaper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Bondens</a:t>
            </a:r>
            <a:r>
              <a:rPr lang="en-US" dirty="0" smtClean="0"/>
              <a:t> </a:t>
            </a:r>
            <a:r>
              <a:rPr lang="en-US" dirty="0" err="1" smtClean="0"/>
              <a:t>holdninger</a:t>
            </a:r>
            <a:r>
              <a:rPr lang="en-US" dirty="0" smtClean="0"/>
              <a:t>, </a:t>
            </a:r>
            <a:r>
              <a:rPr lang="en-US" dirty="0" err="1" smtClean="0"/>
              <a:t>motivasjon</a:t>
            </a:r>
            <a:r>
              <a:rPr lang="en-US" dirty="0" smtClean="0"/>
              <a:t>, </a:t>
            </a:r>
            <a:r>
              <a:rPr lang="en-US" dirty="0" err="1" smtClean="0"/>
              <a:t>engasjement</a:t>
            </a:r>
            <a:r>
              <a:rPr lang="en-US" dirty="0" smtClean="0"/>
              <a:t> og </a:t>
            </a:r>
            <a:r>
              <a:rPr lang="en-US" dirty="0" err="1" smtClean="0"/>
              <a:t>kompetanse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nødvendige</a:t>
            </a:r>
            <a:r>
              <a:rPr lang="en-US" dirty="0" smtClean="0"/>
              <a:t> </a:t>
            </a:r>
            <a:r>
              <a:rPr lang="en-US" dirty="0" err="1" smtClean="0"/>
              <a:t>betingelser</a:t>
            </a:r>
            <a:r>
              <a:rPr lang="en-US" dirty="0" smtClean="0"/>
              <a:t> for </a:t>
            </a:r>
            <a:r>
              <a:rPr lang="en-US" dirty="0" err="1" smtClean="0"/>
              <a:t>læring</a:t>
            </a:r>
            <a:endParaRPr lang="en-US" dirty="0" smtClean="0"/>
          </a:p>
          <a:p>
            <a:r>
              <a:rPr lang="en-US" dirty="0" smtClean="0"/>
              <a:t>Hansen (2013)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tidligere</a:t>
            </a:r>
            <a:r>
              <a:rPr lang="en-US" dirty="0" smtClean="0"/>
              <a:t> </a:t>
            </a:r>
            <a:r>
              <a:rPr lang="en-US" dirty="0" err="1" smtClean="0"/>
              <a:t>vist</a:t>
            </a:r>
            <a:r>
              <a:rPr lang="en-US" dirty="0" smtClean="0"/>
              <a:t> at </a:t>
            </a:r>
            <a:r>
              <a:rPr lang="en-US" dirty="0" err="1" smtClean="0"/>
              <a:t>formell</a:t>
            </a:r>
            <a:r>
              <a:rPr lang="en-US" dirty="0" smtClean="0"/>
              <a:t> </a:t>
            </a:r>
            <a:r>
              <a:rPr lang="en-US" dirty="0" err="1" smtClean="0"/>
              <a:t>kompetanse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form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utdanning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betydning</a:t>
            </a:r>
            <a:r>
              <a:rPr lang="en-US" dirty="0" smtClean="0"/>
              <a:t> for </a:t>
            </a:r>
            <a:r>
              <a:rPr lang="en-US" dirty="0" err="1" smtClean="0"/>
              <a:t>lønnsomhet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melkeproduksjon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08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Utdanning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lønnsomhet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7488832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353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Resultater fra mine intervjuer</a:t>
            </a:r>
            <a:endParaRPr lang="nb-NO" dirty="0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5283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 </a:t>
            </a:r>
            <a:r>
              <a:rPr lang="en-US" dirty="0" err="1" smtClean="0"/>
              <a:t>intervjuer</a:t>
            </a:r>
            <a:r>
              <a:rPr lang="en-US" dirty="0" smtClean="0"/>
              <a:t> </a:t>
            </a:r>
            <a:r>
              <a:rPr lang="en-US" dirty="0" err="1" smtClean="0"/>
              <a:t>peker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/>
              <a:t>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Noen</a:t>
            </a:r>
            <a:r>
              <a:rPr lang="en-US" dirty="0" smtClean="0"/>
              <a:t> </a:t>
            </a:r>
            <a:r>
              <a:rPr lang="en-US" dirty="0" err="1" smtClean="0"/>
              <a:t>nyanser</a:t>
            </a:r>
            <a:r>
              <a:rPr lang="en-US" dirty="0" smtClean="0"/>
              <a:t> </a:t>
            </a:r>
            <a:r>
              <a:rPr lang="en-US" dirty="0" err="1" smtClean="0"/>
              <a:t>basert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mine </a:t>
            </a:r>
            <a:r>
              <a:rPr lang="en-US" dirty="0" err="1" smtClean="0"/>
              <a:t>intervjuer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Motivasjon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holdninger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statiske</a:t>
            </a:r>
            <a:r>
              <a:rPr lang="en-US" dirty="0" smtClean="0"/>
              <a:t> hos den </a:t>
            </a:r>
            <a:r>
              <a:rPr lang="en-US" dirty="0" err="1" smtClean="0"/>
              <a:t>enkelte</a:t>
            </a:r>
            <a:r>
              <a:rPr lang="en-US" dirty="0" smtClean="0"/>
              <a:t>, de  </a:t>
            </a:r>
            <a:r>
              <a:rPr lang="en-US" dirty="0" err="1" smtClean="0"/>
              <a:t>endrer</a:t>
            </a:r>
            <a:r>
              <a:rPr lang="en-US" dirty="0" smtClean="0"/>
              <a:t> </a:t>
            </a:r>
            <a:r>
              <a:rPr lang="en-US" dirty="0" err="1" smtClean="0"/>
              <a:t>seg</a:t>
            </a:r>
            <a:r>
              <a:rPr lang="en-US" dirty="0" smtClean="0"/>
              <a:t> over </a:t>
            </a:r>
            <a:r>
              <a:rPr lang="en-US" dirty="0" err="1" smtClean="0"/>
              <a:t>tid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med </a:t>
            </a:r>
            <a:r>
              <a:rPr lang="en-US" dirty="0" err="1" smtClean="0"/>
              <a:t>livssituasjon</a:t>
            </a:r>
            <a:endParaRPr lang="en-US" dirty="0" smtClean="0"/>
          </a:p>
          <a:p>
            <a:pPr lvl="1"/>
            <a:r>
              <a:rPr lang="en-US" dirty="0" err="1" smtClean="0"/>
              <a:t>Yngre</a:t>
            </a:r>
            <a:r>
              <a:rPr lang="en-US" dirty="0" smtClean="0"/>
              <a:t> </a:t>
            </a:r>
            <a:r>
              <a:rPr lang="en-US" dirty="0" err="1" smtClean="0"/>
              <a:t>bønder</a:t>
            </a:r>
            <a:r>
              <a:rPr lang="en-US" dirty="0" smtClean="0"/>
              <a:t> med </a:t>
            </a:r>
            <a:r>
              <a:rPr lang="en-US" dirty="0" err="1" smtClean="0"/>
              <a:t>småbarn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utearbeidende</a:t>
            </a:r>
            <a:r>
              <a:rPr lang="en-US" dirty="0" smtClean="0"/>
              <a:t> partner </a:t>
            </a:r>
            <a:r>
              <a:rPr lang="en-US" dirty="0" err="1" smtClean="0"/>
              <a:t>står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en </a:t>
            </a:r>
            <a:r>
              <a:rPr lang="en-US" dirty="0" err="1" smtClean="0"/>
              <a:t>krevende</a:t>
            </a:r>
            <a:r>
              <a:rPr lang="en-US" dirty="0" smtClean="0"/>
              <a:t> </a:t>
            </a:r>
            <a:r>
              <a:rPr lang="en-US" dirty="0" err="1" smtClean="0"/>
              <a:t>tidsklemme</a:t>
            </a:r>
            <a:r>
              <a:rPr lang="en-US" dirty="0" smtClean="0"/>
              <a:t> –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gå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over </a:t>
            </a:r>
            <a:r>
              <a:rPr lang="en-US" dirty="0" err="1" smtClean="0"/>
              <a:t>motivasjon</a:t>
            </a:r>
            <a:endParaRPr lang="en-US" dirty="0" smtClean="0"/>
          </a:p>
          <a:p>
            <a:pPr lvl="1"/>
            <a:r>
              <a:rPr lang="en-US" dirty="0" err="1" smtClean="0"/>
              <a:t>Eldre</a:t>
            </a:r>
            <a:r>
              <a:rPr lang="en-US" dirty="0" smtClean="0"/>
              <a:t> </a:t>
            </a:r>
            <a:r>
              <a:rPr lang="en-US" dirty="0" err="1" smtClean="0"/>
              <a:t>bønders</a:t>
            </a:r>
            <a:r>
              <a:rPr lang="en-US" dirty="0" smtClean="0"/>
              <a:t> </a:t>
            </a:r>
            <a:r>
              <a:rPr lang="en-US" dirty="0" err="1" smtClean="0"/>
              <a:t>motivasjon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være</a:t>
            </a:r>
            <a:r>
              <a:rPr lang="en-US" dirty="0" smtClean="0"/>
              <a:t> </a:t>
            </a:r>
            <a:r>
              <a:rPr lang="en-US" dirty="0" err="1" smtClean="0"/>
              <a:t>avhengig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om </a:t>
            </a:r>
            <a:r>
              <a:rPr lang="en-US" dirty="0" err="1" smtClean="0"/>
              <a:t>egne</a:t>
            </a:r>
            <a:r>
              <a:rPr lang="en-US" dirty="0" smtClean="0"/>
              <a:t> barn </a:t>
            </a:r>
            <a:r>
              <a:rPr lang="en-US" dirty="0" err="1" smtClean="0"/>
              <a:t>vil</a:t>
            </a:r>
            <a:r>
              <a:rPr lang="en-US" dirty="0" smtClean="0"/>
              <a:t> </a:t>
            </a:r>
            <a:r>
              <a:rPr lang="en-US" dirty="0" err="1" smtClean="0"/>
              <a:t>overta</a:t>
            </a:r>
            <a:r>
              <a:rPr lang="en-US" dirty="0" smtClean="0"/>
              <a:t> </a:t>
            </a:r>
            <a:r>
              <a:rPr lang="en-US" dirty="0" err="1" smtClean="0"/>
              <a:t>driften</a:t>
            </a:r>
            <a:r>
              <a:rPr lang="en-US" dirty="0" smtClean="0"/>
              <a:t> </a:t>
            </a:r>
            <a:r>
              <a:rPr lang="en-US" dirty="0" err="1" smtClean="0"/>
              <a:t>eller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2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-pptmal-gronn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ØF">
      <a:majorFont>
        <a:latin typeface="Arial Narrow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pptmalof</Template>
  <TotalTime>947</TotalTime>
  <Words>1369</Words>
  <Application>Microsoft Office PowerPoint</Application>
  <PresentationFormat>Skjermfremvisning (4:3)</PresentationFormat>
  <Paragraphs>137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29</vt:i4>
      </vt:variant>
    </vt:vector>
  </HeadingPairs>
  <TitlesOfParts>
    <vt:vector size="30" baseType="lpstr">
      <vt:lpstr>of-pptmal-gronn (3)</vt:lpstr>
      <vt:lpstr>Hvordan lærer bønder i Oppland?</vt:lpstr>
      <vt:lpstr>Bakgrunn</vt:lpstr>
      <vt:lpstr>Arbeidsoppgaver</vt:lpstr>
      <vt:lpstr>Faglig tilnærming</vt:lpstr>
      <vt:lpstr>Struktur</vt:lpstr>
      <vt:lpstr>Personlige egenskaper</vt:lpstr>
      <vt:lpstr>Utdanning og lønnsomhet</vt:lpstr>
      <vt:lpstr>Resultater fra mine intervjuer</vt:lpstr>
      <vt:lpstr>Mine intervjuer peker på:</vt:lpstr>
      <vt:lpstr>Kompenserende strategier</vt:lpstr>
      <vt:lpstr>Familie og nærtstående</vt:lpstr>
      <vt:lpstr>Betydningen av bygda</vt:lpstr>
      <vt:lpstr>Betydningen av bygda II</vt:lpstr>
      <vt:lpstr>Problemer i nærmiljøet</vt:lpstr>
      <vt:lpstr>Janteloven</vt:lpstr>
      <vt:lpstr>Fagblader</vt:lpstr>
      <vt:lpstr>Rådgivere</vt:lpstr>
      <vt:lpstr>Ujamn bruk av rådgivere</vt:lpstr>
      <vt:lpstr>Læring i prosjekt</vt:lpstr>
      <vt:lpstr>       Tolkning, spørsmål, tiltak</vt:lpstr>
      <vt:lpstr>Betydningen av nettverk (Hansen 2013)</vt:lpstr>
      <vt:lpstr>Svake nettverk?</vt:lpstr>
      <vt:lpstr>Bedre kompetansetilbud -hva kan gjøres?</vt:lpstr>
      <vt:lpstr>Underinvestering i rådgivning</vt:lpstr>
      <vt:lpstr>Rådgivning</vt:lpstr>
      <vt:lpstr>Tiltak for økt bruk av rådgivere</vt:lpstr>
      <vt:lpstr>Kurs</vt:lpstr>
      <vt:lpstr>Nettverk</vt:lpstr>
      <vt:lpstr>PowerPoint-presentasjon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Hvordan lærer bønder i Oppland</dc:title>
  <dc:creator>bjsather_adm</dc:creator>
  <cp:lastModifiedBy>Windy Moe</cp:lastModifiedBy>
  <cp:revision>59</cp:revision>
  <dcterms:created xsi:type="dcterms:W3CDTF">2015-01-23T13:55:30Z</dcterms:created>
  <dcterms:modified xsi:type="dcterms:W3CDTF">2015-02-02T10:10:33Z</dcterms:modified>
</cp:coreProperties>
</file>